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60" r:id="rId4"/>
    <p:sldId id="525" r:id="rId5"/>
    <p:sldId id="466" r:id="rId6"/>
    <p:sldId id="516" r:id="rId7"/>
    <p:sldId id="332" r:id="rId8"/>
    <p:sldId id="333" r:id="rId9"/>
    <p:sldId id="377" r:id="rId10"/>
    <p:sldId id="378" r:id="rId11"/>
    <p:sldId id="379" r:id="rId12"/>
    <p:sldId id="334" r:id="rId13"/>
    <p:sldId id="423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6" y="45"/>
      </p:cViewPr>
      <p:guideLst>
        <p:guide orient="horz" pos="-41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阿里巴巴普惠体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false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true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01AAC36-F64A-49F6-A732-B21729AE772A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605" y="-38735"/>
            <a:ext cx="13362305" cy="689356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60001" y="3223717"/>
            <a:ext cx="7272000" cy="3692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cs typeface="+mn-ea"/>
                <a:sym typeface="+mn-lt"/>
              </a:rPr>
              <a:t>工业篇（二）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2482" y="3214938"/>
            <a:ext cx="8767037" cy="3860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true"/>
          <p:nvPr/>
        </p:nvSpPr>
        <p:spPr>
          <a:xfrm>
            <a:off x="2583621" y="3701884"/>
            <a:ext cx="674154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新乡市财政局</a:t>
            </a: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标题 1"/>
          <p:cNvSpPr>
            <a:spLocks noGrp="true"/>
          </p:cNvSpPr>
          <p:nvPr/>
        </p:nvSpPr>
        <p:spPr>
          <a:xfrm>
            <a:off x="1378519" y="1458150"/>
            <a:ext cx="9153024" cy="17660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8000" b="1" i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6000"/>
                    </a:prst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  <a:cs typeface="+mn-ea"/>
                <a:sym typeface="+mn-lt"/>
              </a:rPr>
              <a:t>惠企政策宣传</a:t>
            </a:r>
            <a:endParaRPr lang="zh-CN" altLang="en-US" sz="8000" b="1" i="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6000"/>
                  </a:prstClr>
                </a:outerShdw>
              </a:effectLst>
              <a:latin typeface="思源宋体 CN Heavy" panose="02020900000000000000" charset="-122"/>
              <a:ea typeface="思源宋体 CN Heavy" panose="02020900000000000000" charset="-122"/>
              <a:cs typeface="+mn-ea"/>
              <a:sym typeface="+mn-lt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4206876" y="4978400"/>
            <a:ext cx="3579495" cy="374650"/>
            <a:chOff x="1779" y="7351"/>
            <a:chExt cx="5637" cy="590"/>
          </a:xfrm>
        </p:grpSpPr>
        <p:sp>
          <p:nvSpPr>
            <p:cNvPr id="64" name="文本框 63"/>
            <p:cNvSpPr txBox="true"/>
            <p:nvPr/>
          </p:nvSpPr>
          <p:spPr>
            <a:xfrm>
              <a:off x="2353" y="7422"/>
              <a:ext cx="112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企业科</a:t>
              </a:r>
              <a:endParaRPr lang="zh-CN" alt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1779" y="7351"/>
              <a:ext cx="570" cy="590"/>
              <a:chOff x="1779" y="7367"/>
              <a:chExt cx="570" cy="590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1779" y="7367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26" name="Freeform 13"/>
              <p:cNvSpPr>
                <a:spLocks noEditPoints="true"/>
              </p:cNvSpPr>
              <p:nvPr/>
            </p:nvSpPr>
            <p:spPr bwMode="auto">
              <a:xfrm>
                <a:off x="1916" y="7486"/>
                <a:ext cx="306" cy="317"/>
              </a:xfrm>
              <a:custGeom>
                <a:avLst/>
                <a:gdLst>
                  <a:gd name="T0" fmla="*/ 481 w 633"/>
                  <a:gd name="T1" fmla="*/ 171 h 653"/>
                  <a:gd name="T2" fmla="*/ 482 w 633"/>
                  <a:gd name="T3" fmla="*/ 302 h 653"/>
                  <a:gd name="T4" fmla="*/ 483 w 633"/>
                  <a:gd name="T5" fmla="*/ 226 h 653"/>
                  <a:gd name="T6" fmla="*/ 465 w 633"/>
                  <a:gd name="T7" fmla="*/ 461 h 653"/>
                  <a:gd name="T8" fmla="*/ 465 w 633"/>
                  <a:gd name="T9" fmla="*/ 653 h 653"/>
                  <a:gd name="T10" fmla="*/ 465 w 633"/>
                  <a:gd name="T11" fmla="*/ 535 h 653"/>
                  <a:gd name="T12" fmla="*/ 465 w 633"/>
                  <a:gd name="T13" fmla="*/ 94 h 653"/>
                  <a:gd name="T14" fmla="*/ 447 w 633"/>
                  <a:gd name="T15" fmla="*/ 305 h 653"/>
                  <a:gd name="T16" fmla="*/ 458 w 633"/>
                  <a:gd name="T17" fmla="*/ 321 h 653"/>
                  <a:gd name="T18" fmla="*/ 437 w 633"/>
                  <a:gd name="T19" fmla="*/ 185 h 653"/>
                  <a:gd name="T20" fmla="*/ 408 w 633"/>
                  <a:gd name="T21" fmla="*/ 25 h 653"/>
                  <a:gd name="T22" fmla="*/ 465 w 633"/>
                  <a:gd name="T23" fmla="*/ 461 h 653"/>
                  <a:gd name="T24" fmla="*/ 465 w 633"/>
                  <a:gd name="T25" fmla="*/ 571 h 653"/>
                  <a:gd name="T26" fmla="*/ 411 w 633"/>
                  <a:gd name="T27" fmla="*/ 459 h 653"/>
                  <a:gd name="T28" fmla="*/ 465 w 633"/>
                  <a:gd name="T29" fmla="*/ 653 h 653"/>
                  <a:gd name="T30" fmla="*/ 418 w 633"/>
                  <a:gd name="T31" fmla="*/ 652 h 653"/>
                  <a:gd name="T32" fmla="*/ 465 w 633"/>
                  <a:gd name="T33" fmla="*/ 653 h 653"/>
                  <a:gd name="T34" fmla="*/ 408 w 633"/>
                  <a:gd name="T35" fmla="*/ 125 h 653"/>
                  <a:gd name="T36" fmla="*/ 316 w 633"/>
                  <a:gd name="T37" fmla="*/ 0 h 653"/>
                  <a:gd name="T38" fmla="*/ 406 w 633"/>
                  <a:gd name="T39" fmla="*/ 392 h 653"/>
                  <a:gd name="T40" fmla="*/ 408 w 633"/>
                  <a:gd name="T41" fmla="*/ 456 h 653"/>
                  <a:gd name="T42" fmla="*/ 316 w 633"/>
                  <a:gd name="T43" fmla="*/ 371 h 653"/>
                  <a:gd name="T44" fmla="*/ 408 w 633"/>
                  <a:gd name="T45" fmla="*/ 340 h 653"/>
                  <a:gd name="T46" fmla="*/ 316 w 633"/>
                  <a:gd name="T47" fmla="*/ 653 h 653"/>
                  <a:gd name="T48" fmla="*/ 331 w 633"/>
                  <a:gd name="T49" fmla="*/ 652 h 653"/>
                  <a:gd name="T50" fmla="*/ 370 w 633"/>
                  <a:gd name="T51" fmla="*/ 549 h 653"/>
                  <a:gd name="T52" fmla="*/ 330 w 633"/>
                  <a:gd name="T53" fmla="*/ 562 h 653"/>
                  <a:gd name="T54" fmla="*/ 408 w 633"/>
                  <a:gd name="T55" fmla="*/ 473 h 653"/>
                  <a:gd name="T56" fmla="*/ 408 w 633"/>
                  <a:gd name="T57" fmla="*/ 604 h 653"/>
                  <a:gd name="T58" fmla="*/ 227 w 633"/>
                  <a:gd name="T59" fmla="*/ 395 h 653"/>
                  <a:gd name="T60" fmla="*/ 225 w 633"/>
                  <a:gd name="T61" fmla="*/ 343 h 653"/>
                  <a:gd name="T62" fmla="*/ 315 w 633"/>
                  <a:gd name="T63" fmla="*/ 371 h 653"/>
                  <a:gd name="T64" fmla="*/ 245 w 633"/>
                  <a:gd name="T65" fmla="*/ 415 h 653"/>
                  <a:gd name="T66" fmla="*/ 225 w 633"/>
                  <a:gd name="T67" fmla="*/ 28 h 653"/>
                  <a:gd name="T68" fmla="*/ 225 w 633"/>
                  <a:gd name="T69" fmla="*/ 136 h 653"/>
                  <a:gd name="T70" fmla="*/ 225 w 633"/>
                  <a:gd name="T71" fmla="*/ 653 h 653"/>
                  <a:gd name="T72" fmla="*/ 225 w 633"/>
                  <a:gd name="T73" fmla="*/ 589 h 653"/>
                  <a:gd name="T74" fmla="*/ 299 w 633"/>
                  <a:gd name="T75" fmla="*/ 598 h 653"/>
                  <a:gd name="T76" fmla="*/ 263 w 633"/>
                  <a:gd name="T77" fmla="*/ 551 h 653"/>
                  <a:gd name="T78" fmla="*/ 316 w 633"/>
                  <a:gd name="T79" fmla="*/ 464 h 653"/>
                  <a:gd name="T80" fmla="*/ 302 w 633"/>
                  <a:gd name="T81" fmla="*/ 652 h 653"/>
                  <a:gd name="T82" fmla="*/ 166 w 633"/>
                  <a:gd name="T83" fmla="*/ 462 h 653"/>
                  <a:gd name="T84" fmla="*/ 225 w 633"/>
                  <a:gd name="T85" fmla="*/ 454 h 653"/>
                  <a:gd name="T86" fmla="*/ 225 w 633"/>
                  <a:gd name="T87" fmla="*/ 589 h 653"/>
                  <a:gd name="T88" fmla="*/ 166 w 633"/>
                  <a:gd name="T89" fmla="*/ 540 h 653"/>
                  <a:gd name="T90" fmla="*/ 221 w 633"/>
                  <a:gd name="T91" fmla="*/ 386 h 653"/>
                  <a:gd name="T92" fmla="*/ 166 w 633"/>
                  <a:gd name="T93" fmla="*/ 291 h 653"/>
                  <a:gd name="T94" fmla="*/ 166 w 633"/>
                  <a:gd name="T95" fmla="*/ 194 h 653"/>
                  <a:gd name="T96" fmla="*/ 225 w 633"/>
                  <a:gd name="T97" fmla="*/ 136 h 653"/>
                  <a:gd name="T98" fmla="*/ 194 w 633"/>
                  <a:gd name="T99" fmla="*/ 179 h 653"/>
                  <a:gd name="T100" fmla="*/ 225 w 633"/>
                  <a:gd name="T101" fmla="*/ 343 h 653"/>
                  <a:gd name="T102" fmla="*/ 225 w 633"/>
                  <a:gd name="T103" fmla="*/ 605 h 653"/>
                  <a:gd name="T104" fmla="*/ 166 w 633"/>
                  <a:gd name="T105" fmla="*/ 585 h 653"/>
                  <a:gd name="T106" fmla="*/ 23 w 633"/>
                  <a:gd name="T107" fmla="*/ 653 h 653"/>
                  <a:gd name="T108" fmla="*/ 166 w 633"/>
                  <a:gd name="T109" fmla="*/ 540 h 653"/>
                  <a:gd name="T110" fmla="*/ 166 w 633"/>
                  <a:gd name="T111" fmla="*/ 653 h 653"/>
                  <a:gd name="T112" fmla="*/ 150 w 633"/>
                  <a:gd name="T113" fmla="*/ 302 h 653"/>
                  <a:gd name="T114" fmla="*/ 151 w 633"/>
                  <a:gd name="T115" fmla="*/ 171 h 653"/>
                  <a:gd name="T116" fmla="*/ 166 w 633"/>
                  <a:gd name="T117" fmla="*/ 194 h 653"/>
                  <a:gd name="T118" fmla="*/ 166 w 633"/>
                  <a:gd name="T119" fmla="*/ 316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3" h="653">
                    <a:moveTo>
                      <a:pt x="465" y="94"/>
                    </a:moveTo>
                    <a:cubicBezTo>
                      <a:pt x="471" y="108"/>
                      <a:pt x="475" y="123"/>
                      <a:pt x="476" y="141"/>
                    </a:cubicBezTo>
                    <a:cubicBezTo>
                      <a:pt x="479" y="151"/>
                      <a:pt x="480" y="161"/>
                      <a:pt x="481" y="171"/>
                    </a:cubicBezTo>
                    <a:cubicBezTo>
                      <a:pt x="492" y="182"/>
                      <a:pt x="498" y="198"/>
                      <a:pt x="501" y="215"/>
                    </a:cubicBezTo>
                    <a:cubicBezTo>
                      <a:pt x="503" y="230"/>
                      <a:pt x="503" y="246"/>
                      <a:pt x="500" y="261"/>
                    </a:cubicBezTo>
                    <a:cubicBezTo>
                      <a:pt x="497" y="277"/>
                      <a:pt x="491" y="291"/>
                      <a:pt x="482" y="302"/>
                    </a:cubicBezTo>
                    <a:cubicBezTo>
                      <a:pt x="478" y="309"/>
                      <a:pt x="472" y="314"/>
                      <a:pt x="465" y="318"/>
                    </a:cubicBezTo>
                    <a:cubicBezTo>
                      <a:pt x="465" y="293"/>
                      <a:pt x="465" y="293"/>
                      <a:pt x="465" y="293"/>
                    </a:cubicBezTo>
                    <a:cubicBezTo>
                      <a:pt x="479" y="278"/>
                      <a:pt x="485" y="251"/>
                      <a:pt x="483" y="226"/>
                    </a:cubicBezTo>
                    <a:cubicBezTo>
                      <a:pt x="482" y="203"/>
                      <a:pt x="472" y="192"/>
                      <a:pt x="465" y="198"/>
                    </a:cubicBezTo>
                    <a:cubicBezTo>
                      <a:pt x="465" y="94"/>
                      <a:pt x="465" y="94"/>
                      <a:pt x="465" y="94"/>
                    </a:cubicBezTo>
                    <a:close/>
                    <a:moveTo>
                      <a:pt x="465" y="461"/>
                    </a:moveTo>
                    <a:cubicBezTo>
                      <a:pt x="539" y="489"/>
                      <a:pt x="633" y="501"/>
                      <a:pt x="631" y="590"/>
                    </a:cubicBezTo>
                    <a:cubicBezTo>
                      <a:pt x="630" y="610"/>
                      <a:pt x="622" y="632"/>
                      <a:pt x="609" y="653"/>
                    </a:cubicBezTo>
                    <a:cubicBezTo>
                      <a:pt x="465" y="653"/>
                      <a:pt x="465" y="653"/>
                      <a:pt x="465" y="653"/>
                    </a:cubicBez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79" y="581"/>
                      <a:pt x="479" y="581"/>
                      <a:pt x="479" y="581"/>
                    </a:cubicBezTo>
                    <a:cubicBezTo>
                      <a:pt x="465" y="535"/>
                      <a:pt x="465" y="535"/>
                      <a:pt x="465" y="535"/>
                    </a:cubicBezTo>
                    <a:lnTo>
                      <a:pt x="465" y="461"/>
                    </a:lnTo>
                    <a:close/>
                    <a:moveTo>
                      <a:pt x="408" y="25"/>
                    </a:moveTo>
                    <a:cubicBezTo>
                      <a:pt x="433" y="41"/>
                      <a:pt x="453" y="64"/>
                      <a:pt x="465" y="94"/>
                    </a:cubicBezTo>
                    <a:cubicBezTo>
                      <a:pt x="465" y="198"/>
                      <a:pt x="465" y="198"/>
                      <a:pt x="465" y="198"/>
                    </a:cubicBezTo>
                    <a:cubicBezTo>
                      <a:pt x="461" y="202"/>
                      <a:pt x="458" y="211"/>
                      <a:pt x="458" y="227"/>
                    </a:cubicBezTo>
                    <a:cubicBezTo>
                      <a:pt x="459" y="256"/>
                      <a:pt x="453" y="282"/>
                      <a:pt x="447" y="305"/>
                    </a:cubicBezTo>
                    <a:cubicBezTo>
                      <a:pt x="454" y="304"/>
                      <a:pt x="460" y="299"/>
                      <a:pt x="465" y="293"/>
                    </a:cubicBezTo>
                    <a:cubicBezTo>
                      <a:pt x="465" y="318"/>
                      <a:pt x="465" y="318"/>
                      <a:pt x="465" y="318"/>
                    </a:cubicBezTo>
                    <a:cubicBezTo>
                      <a:pt x="463" y="319"/>
                      <a:pt x="460" y="320"/>
                      <a:pt x="458" y="321"/>
                    </a:cubicBezTo>
                    <a:cubicBezTo>
                      <a:pt x="445" y="348"/>
                      <a:pt x="429" y="372"/>
                      <a:pt x="408" y="390"/>
                    </a:cubicBezTo>
                    <a:cubicBezTo>
                      <a:pt x="408" y="340"/>
                      <a:pt x="408" y="340"/>
                      <a:pt x="408" y="340"/>
                    </a:cubicBezTo>
                    <a:cubicBezTo>
                      <a:pt x="437" y="287"/>
                      <a:pt x="436" y="210"/>
                      <a:pt x="437" y="185"/>
                    </a:cubicBezTo>
                    <a:cubicBezTo>
                      <a:pt x="437" y="183"/>
                      <a:pt x="437" y="182"/>
                      <a:pt x="437" y="180"/>
                    </a:cubicBezTo>
                    <a:cubicBezTo>
                      <a:pt x="434" y="161"/>
                      <a:pt x="423" y="142"/>
                      <a:pt x="408" y="125"/>
                    </a:cubicBezTo>
                    <a:cubicBezTo>
                      <a:pt x="408" y="25"/>
                      <a:pt x="408" y="25"/>
                      <a:pt x="408" y="25"/>
                    </a:cubicBezTo>
                    <a:close/>
                    <a:moveTo>
                      <a:pt x="408" y="409"/>
                    </a:moveTo>
                    <a:cubicBezTo>
                      <a:pt x="414" y="429"/>
                      <a:pt x="426" y="445"/>
                      <a:pt x="453" y="456"/>
                    </a:cubicBezTo>
                    <a:cubicBezTo>
                      <a:pt x="457" y="458"/>
                      <a:pt x="461" y="460"/>
                      <a:pt x="465" y="461"/>
                    </a:cubicBezTo>
                    <a:cubicBezTo>
                      <a:pt x="465" y="535"/>
                      <a:pt x="465" y="535"/>
                      <a:pt x="465" y="535"/>
                    </a:cubicBezTo>
                    <a:cubicBezTo>
                      <a:pt x="446" y="472"/>
                      <a:pt x="446" y="472"/>
                      <a:pt x="446" y="472"/>
                    </a:cubicBezTo>
                    <a:cubicBezTo>
                      <a:pt x="465" y="571"/>
                      <a:pt x="465" y="571"/>
                      <a:pt x="465" y="571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8" y="473"/>
                      <a:pt x="408" y="473"/>
                      <a:pt x="408" y="473"/>
                    </a:cubicBezTo>
                    <a:cubicBezTo>
                      <a:pt x="409" y="468"/>
                      <a:pt x="410" y="464"/>
                      <a:pt x="411" y="459"/>
                    </a:cubicBezTo>
                    <a:cubicBezTo>
                      <a:pt x="410" y="458"/>
                      <a:pt x="409" y="457"/>
                      <a:pt x="408" y="456"/>
                    </a:cubicBezTo>
                    <a:cubicBezTo>
                      <a:pt x="408" y="409"/>
                      <a:pt x="408" y="409"/>
                      <a:pt x="408" y="409"/>
                    </a:cubicBezTo>
                    <a:close/>
                    <a:moveTo>
                      <a:pt x="465" y="653"/>
                    </a:moveTo>
                    <a:cubicBezTo>
                      <a:pt x="465" y="586"/>
                      <a:pt x="465" y="586"/>
                      <a:pt x="465" y="586"/>
                    </a:cubicBezTo>
                    <a:cubicBezTo>
                      <a:pt x="420" y="601"/>
                      <a:pt x="420" y="601"/>
                      <a:pt x="420" y="601"/>
                    </a:cubicBezTo>
                    <a:cubicBezTo>
                      <a:pt x="418" y="652"/>
                      <a:pt x="418" y="652"/>
                      <a:pt x="418" y="652"/>
                    </a:cubicBezTo>
                    <a:cubicBezTo>
                      <a:pt x="408" y="604"/>
                      <a:pt x="408" y="604"/>
                      <a:pt x="408" y="604"/>
                    </a:cubicBezTo>
                    <a:cubicBezTo>
                      <a:pt x="408" y="653"/>
                      <a:pt x="408" y="653"/>
                      <a:pt x="408" y="653"/>
                    </a:cubicBezTo>
                    <a:lnTo>
                      <a:pt x="465" y="653"/>
                    </a:lnTo>
                    <a:close/>
                    <a:moveTo>
                      <a:pt x="316" y="0"/>
                    </a:moveTo>
                    <a:cubicBezTo>
                      <a:pt x="349" y="0"/>
                      <a:pt x="381" y="8"/>
                      <a:pt x="408" y="25"/>
                    </a:cubicBezTo>
                    <a:cubicBezTo>
                      <a:pt x="408" y="125"/>
                      <a:pt x="408" y="125"/>
                      <a:pt x="408" y="125"/>
                    </a:cubicBezTo>
                    <a:cubicBezTo>
                      <a:pt x="398" y="114"/>
                      <a:pt x="386" y="104"/>
                      <a:pt x="373" y="96"/>
                    </a:cubicBezTo>
                    <a:cubicBezTo>
                      <a:pt x="356" y="110"/>
                      <a:pt x="336" y="118"/>
                      <a:pt x="316" y="123"/>
                    </a:cubicBezTo>
                    <a:cubicBezTo>
                      <a:pt x="316" y="0"/>
                      <a:pt x="316" y="0"/>
                      <a:pt x="316" y="0"/>
                    </a:cubicBezTo>
                    <a:close/>
                    <a:moveTo>
                      <a:pt x="408" y="390"/>
                    </a:move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6" y="392"/>
                      <a:pt x="406" y="392"/>
                      <a:pt x="406" y="392"/>
                    </a:cubicBezTo>
                    <a:cubicBezTo>
                      <a:pt x="405" y="393"/>
                      <a:pt x="405" y="393"/>
                      <a:pt x="405" y="393"/>
                    </a:cubicBezTo>
                    <a:cubicBezTo>
                      <a:pt x="406" y="398"/>
                      <a:pt x="407" y="404"/>
                      <a:pt x="408" y="409"/>
                    </a:cubicBezTo>
                    <a:cubicBezTo>
                      <a:pt x="408" y="456"/>
                      <a:pt x="408" y="456"/>
                      <a:pt x="408" y="456"/>
                    </a:cubicBezTo>
                    <a:cubicBezTo>
                      <a:pt x="398" y="444"/>
                      <a:pt x="392" y="431"/>
                      <a:pt x="387" y="415"/>
                    </a:cubicBezTo>
                    <a:cubicBezTo>
                      <a:pt x="366" y="437"/>
                      <a:pt x="340" y="447"/>
                      <a:pt x="316" y="447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29" y="372"/>
                      <a:pt x="331" y="393"/>
                      <a:pt x="339" y="394"/>
                    </a:cubicBezTo>
                    <a:cubicBezTo>
                      <a:pt x="356" y="393"/>
                      <a:pt x="379" y="376"/>
                      <a:pt x="391" y="364"/>
                    </a:cubicBezTo>
                    <a:cubicBezTo>
                      <a:pt x="398" y="357"/>
                      <a:pt x="403" y="349"/>
                      <a:pt x="408" y="340"/>
                    </a:cubicBezTo>
                    <a:cubicBezTo>
                      <a:pt x="408" y="390"/>
                      <a:pt x="408" y="390"/>
                      <a:pt x="408" y="390"/>
                    </a:cubicBezTo>
                    <a:close/>
                    <a:moveTo>
                      <a:pt x="408" y="653"/>
                    </a:moveTo>
                    <a:cubicBezTo>
                      <a:pt x="316" y="653"/>
                      <a:pt x="316" y="653"/>
                      <a:pt x="316" y="653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31" y="652"/>
                      <a:pt x="331" y="652"/>
                      <a:pt x="331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70" y="549"/>
                      <a:pt x="370" y="549"/>
                      <a:pt x="370" y="549"/>
                    </a:cubicBezTo>
                    <a:cubicBezTo>
                      <a:pt x="370" y="550"/>
                      <a:pt x="369" y="550"/>
                      <a:pt x="369" y="548"/>
                    </a:cubicBezTo>
                    <a:cubicBezTo>
                      <a:pt x="361" y="537"/>
                      <a:pt x="354" y="533"/>
                      <a:pt x="348" y="534"/>
                    </a:cubicBezTo>
                    <a:cubicBezTo>
                      <a:pt x="341" y="548"/>
                      <a:pt x="335" y="557"/>
                      <a:pt x="330" y="562"/>
                    </a:cubicBezTo>
                    <a:cubicBezTo>
                      <a:pt x="336" y="567"/>
                      <a:pt x="338" y="588"/>
                      <a:pt x="331" y="598"/>
                    </a:cubicBezTo>
                    <a:cubicBezTo>
                      <a:pt x="334" y="610"/>
                      <a:pt x="341" y="620"/>
                      <a:pt x="343" y="641"/>
                    </a:cubicBezTo>
                    <a:cubicBezTo>
                      <a:pt x="376" y="600"/>
                      <a:pt x="397" y="527"/>
                      <a:pt x="408" y="473"/>
                    </a:cubicBezTo>
                    <a:cubicBezTo>
                      <a:pt x="408" y="589"/>
                      <a:pt x="408" y="589"/>
                      <a:pt x="408" y="589"/>
                    </a:cubicBezTo>
                    <a:cubicBezTo>
                      <a:pt x="405" y="590"/>
                      <a:pt x="405" y="590"/>
                      <a:pt x="405" y="590"/>
                    </a:cubicBezTo>
                    <a:cubicBezTo>
                      <a:pt x="408" y="604"/>
                      <a:pt x="408" y="604"/>
                      <a:pt x="408" y="604"/>
                    </a:cubicBezTo>
                    <a:lnTo>
                      <a:pt x="408" y="653"/>
                    </a:lnTo>
                    <a:close/>
                    <a:moveTo>
                      <a:pt x="225" y="409"/>
                    </a:moveTo>
                    <a:cubicBezTo>
                      <a:pt x="226" y="405"/>
                      <a:pt x="227" y="400"/>
                      <a:pt x="227" y="395"/>
                    </a:cubicBezTo>
                    <a:cubicBezTo>
                      <a:pt x="227" y="394"/>
                      <a:pt x="226" y="393"/>
                      <a:pt x="225" y="392"/>
                    </a:cubicBezTo>
                    <a:cubicBezTo>
                      <a:pt x="225" y="392"/>
                      <a:pt x="225" y="392"/>
                      <a:pt x="225" y="392"/>
                    </a:cubicBezTo>
                    <a:cubicBezTo>
                      <a:pt x="225" y="343"/>
                      <a:pt x="225" y="343"/>
                      <a:pt x="225" y="343"/>
                    </a:cubicBezTo>
                    <a:cubicBezTo>
                      <a:pt x="229" y="351"/>
                      <a:pt x="234" y="358"/>
                      <a:pt x="240" y="364"/>
                    </a:cubicBezTo>
                    <a:cubicBezTo>
                      <a:pt x="251" y="376"/>
                      <a:pt x="274" y="393"/>
                      <a:pt x="292" y="394"/>
                    </a:cubicBezTo>
                    <a:cubicBezTo>
                      <a:pt x="300" y="393"/>
                      <a:pt x="302" y="371"/>
                      <a:pt x="315" y="371"/>
                    </a:cubicBezTo>
                    <a:cubicBezTo>
                      <a:pt x="316" y="371"/>
                      <a:pt x="316" y="371"/>
                      <a:pt x="316" y="371"/>
                    </a:cubicBezTo>
                    <a:cubicBezTo>
                      <a:pt x="316" y="447"/>
                      <a:pt x="316" y="447"/>
                      <a:pt x="316" y="447"/>
                    </a:cubicBezTo>
                    <a:cubicBezTo>
                      <a:pt x="288" y="447"/>
                      <a:pt x="262" y="435"/>
                      <a:pt x="245" y="415"/>
                    </a:cubicBezTo>
                    <a:cubicBezTo>
                      <a:pt x="241" y="430"/>
                      <a:pt x="235" y="442"/>
                      <a:pt x="225" y="454"/>
                    </a:cubicBezTo>
                    <a:cubicBezTo>
                      <a:pt x="225" y="409"/>
                      <a:pt x="225" y="409"/>
                      <a:pt x="225" y="409"/>
                    </a:cubicBezTo>
                    <a:close/>
                    <a:moveTo>
                      <a:pt x="225" y="28"/>
                    </a:moveTo>
                    <a:cubicBezTo>
                      <a:pt x="252" y="10"/>
                      <a:pt x="284" y="1"/>
                      <a:pt x="316" y="0"/>
                    </a:cubicBezTo>
                    <a:cubicBezTo>
                      <a:pt x="316" y="123"/>
                      <a:pt x="316" y="123"/>
                      <a:pt x="316" y="123"/>
                    </a:cubicBezTo>
                    <a:cubicBezTo>
                      <a:pt x="282" y="132"/>
                      <a:pt x="248" y="130"/>
                      <a:pt x="225" y="136"/>
                    </a:cubicBezTo>
                    <a:cubicBezTo>
                      <a:pt x="225" y="28"/>
                      <a:pt x="225" y="28"/>
                      <a:pt x="225" y="28"/>
                    </a:cubicBezTo>
                    <a:close/>
                    <a:moveTo>
                      <a:pt x="316" y="653"/>
                    </a:moveTo>
                    <a:cubicBezTo>
                      <a:pt x="225" y="653"/>
                      <a:pt x="225" y="653"/>
                      <a:pt x="225" y="653"/>
                    </a:cubicBez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28" y="590"/>
                      <a:pt x="228" y="590"/>
                      <a:pt x="228" y="590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225" y="472"/>
                      <a:pt x="225" y="472"/>
                      <a:pt x="225" y="472"/>
                    </a:cubicBezTo>
                    <a:cubicBezTo>
                      <a:pt x="236" y="525"/>
                      <a:pt x="255" y="596"/>
                      <a:pt x="288" y="637"/>
                    </a:cubicBezTo>
                    <a:cubicBezTo>
                      <a:pt x="290" y="619"/>
                      <a:pt x="296" y="609"/>
                      <a:pt x="299" y="598"/>
                    </a:cubicBezTo>
                    <a:cubicBezTo>
                      <a:pt x="292" y="588"/>
                      <a:pt x="294" y="567"/>
                      <a:pt x="300" y="562"/>
                    </a:cubicBezTo>
                    <a:cubicBezTo>
                      <a:pt x="295" y="555"/>
                      <a:pt x="288" y="547"/>
                      <a:pt x="283" y="536"/>
                    </a:cubicBezTo>
                    <a:cubicBezTo>
                      <a:pt x="277" y="536"/>
                      <a:pt x="270" y="540"/>
                      <a:pt x="263" y="551"/>
                    </a:cubicBezTo>
                    <a:cubicBezTo>
                      <a:pt x="263" y="551"/>
                      <a:pt x="262" y="552"/>
                      <a:pt x="262" y="552"/>
                    </a:cubicBezTo>
                    <a:cubicBezTo>
                      <a:pt x="314" y="460"/>
                      <a:pt x="314" y="460"/>
                      <a:pt x="314" y="460"/>
                    </a:cubicBezTo>
                    <a:cubicBezTo>
                      <a:pt x="316" y="464"/>
                      <a:pt x="316" y="464"/>
                      <a:pt x="316" y="464"/>
                    </a:cubicBezTo>
                    <a:cubicBezTo>
                      <a:pt x="316" y="652"/>
                      <a:pt x="316" y="652"/>
                      <a:pt x="316" y="652"/>
                    </a:cubicBezTo>
                    <a:cubicBezTo>
                      <a:pt x="301" y="652"/>
                      <a:pt x="301" y="652"/>
                      <a:pt x="301" y="652"/>
                    </a:cubicBezTo>
                    <a:cubicBezTo>
                      <a:pt x="302" y="652"/>
                      <a:pt x="302" y="652"/>
                      <a:pt x="302" y="652"/>
                    </a:cubicBezTo>
                    <a:cubicBezTo>
                      <a:pt x="316" y="652"/>
                      <a:pt x="316" y="652"/>
                      <a:pt x="316" y="652"/>
                    </a:cubicBezTo>
                    <a:lnTo>
                      <a:pt x="316" y="653"/>
                    </a:lnTo>
                    <a:close/>
                    <a:moveTo>
                      <a:pt x="166" y="462"/>
                    </a:moveTo>
                    <a:cubicBezTo>
                      <a:pt x="171" y="460"/>
                      <a:pt x="175" y="458"/>
                      <a:pt x="180" y="456"/>
                    </a:cubicBezTo>
                    <a:cubicBezTo>
                      <a:pt x="206" y="445"/>
                      <a:pt x="219" y="429"/>
                      <a:pt x="225" y="409"/>
                    </a:cubicBezTo>
                    <a:cubicBezTo>
                      <a:pt x="225" y="454"/>
                      <a:pt x="225" y="454"/>
                      <a:pt x="225" y="454"/>
                    </a:cubicBezTo>
                    <a:cubicBezTo>
                      <a:pt x="224" y="455"/>
                      <a:pt x="223" y="456"/>
                      <a:pt x="222" y="457"/>
                    </a:cubicBezTo>
                    <a:cubicBezTo>
                      <a:pt x="223" y="462"/>
                      <a:pt x="224" y="467"/>
                      <a:pt x="225" y="472"/>
                    </a:cubicBezTo>
                    <a:cubicBezTo>
                      <a:pt x="225" y="589"/>
                      <a:pt x="225" y="589"/>
                      <a:pt x="225" y="589"/>
                    </a:cubicBezTo>
                    <a:cubicBezTo>
                      <a:pt x="168" y="571"/>
                      <a:pt x="168" y="571"/>
                      <a:pt x="168" y="571"/>
                    </a:cubicBezTo>
                    <a:cubicBezTo>
                      <a:pt x="183" y="478"/>
                      <a:pt x="183" y="478"/>
                      <a:pt x="183" y="478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66" y="462"/>
                      <a:pt x="166" y="462"/>
                      <a:pt x="166" y="462"/>
                    </a:cubicBezTo>
                    <a:close/>
                    <a:moveTo>
                      <a:pt x="225" y="392"/>
                    </a:moveTo>
                    <a:cubicBezTo>
                      <a:pt x="223" y="390"/>
                      <a:pt x="222" y="388"/>
                      <a:pt x="221" y="386"/>
                    </a:cubicBezTo>
                    <a:cubicBezTo>
                      <a:pt x="202" y="369"/>
                      <a:pt x="187" y="346"/>
                      <a:pt x="175" y="321"/>
                    </a:cubicBezTo>
                    <a:cubicBezTo>
                      <a:pt x="172" y="320"/>
                      <a:pt x="169" y="318"/>
                      <a:pt x="166" y="316"/>
                    </a:cubicBezTo>
                    <a:cubicBezTo>
                      <a:pt x="166" y="291"/>
                      <a:pt x="166" y="291"/>
                      <a:pt x="166" y="291"/>
                    </a:cubicBezTo>
                    <a:cubicBezTo>
                      <a:pt x="170" y="297"/>
                      <a:pt x="176" y="301"/>
                      <a:pt x="182" y="304"/>
                    </a:cubicBezTo>
                    <a:cubicBezTo>
                      <a:pt x="177" y="281"/>
                      <a:pt x="176" y="255"/>
                      <a:pt x="176" y="225"/>
                    </a:cubicBezTo>
                    <a:cubicBezTo>
                      <a:pt x="177" y="200"/>
                      <a:pt x="171" y="192"/>
                      <a:pt x="166" y="194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78" y="68"/>
                      <a:pt x="199" y="44"/>
                      <a:pt x="225" y="28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07" y="141"/>
                      <a:pt x="196" y="149"/>
                      <a:pt x="194" y="168"/>
                    </a:cubicBezTo>
                    <a:cubicBezTo>
                      <a:pt x="194" y="170"/>
                      <a:pt x="194" y="173"/>
                      <a:pt x="193" y="175"/>
                    </a:cubicBezTo>
                    <a:cubicBezTo>
                      <a:pt x="193" y="177"/>
                      <a:pt x="194" y="178"/>
                      <a:pt x="194" y="179"/>
                    </a:cubicBezTo>
                    <a:cubicBezTo>
                      <a:pt x="193" y="178"/>
                      <a:pt x="193" y="178"/>
                      <a:pt x="193" y="178"/>
                    </a:cubicBezTo>
                    <a:cubicBezTo>
                      <a:pt x="193" y="181"/>
                      <a:pt x="193" y="183"/>
                      <a:pt x="193" y="185"/>
                    </a:cubicBezTo>
                    <a:cubicBezTo>
                      <a:pt x="194" y="211"/>
                      <a:pt x="193" y="290"/>
                      <a:pt x="225" y="343"/>
                    </a:cubicBezTo>
                    <a:cubicBezTo>
                      <a:pt x="225" y="392"/>
                      <a:pt x="225" y="392"/>
                      <a:pt x="225" y="392"/>
                    </a:cubicBezTo>
                    <a:close/>
                    <a:moveTo>
                      <a:pt x="225" y="653"/>
                    </a:moveTo>
                    <a:cubicBezTo>
                      <a:pt x="225" y="605"/>
                      <a:pt x="225" y="605"/>
                      <a:pt x="225" y="605"/>
                    </a:cubicBezTo>
                    <a:cubicBezTo>
                      <a:pt x="215" y="652"/>
                      <a:pt x="215" y="652"/>
                      <a:pt x="215" y="652"/>
                    </a:cubicBezTo>
                    <a:cubicBezTo>
                      <a:pt x="213" y="601"/>
                      <a:pt x="213" y="601"/>
                      <a:pt x="213" y="60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225" y="653"/>
                    </a:lnTo>
                    <a:close/>
                    <a:moveTo>
                      <a:pt x="23" y="653"/>
                    </a:moveTo>
                    <a:cubicBezTo>
                      <a:pt x="11" y="632"/>
                      <a:pt x="3" y="610"/>
                      <a:pt x="2" y="590"/>
                    </a:cubicBezTo>
                    <a:cubicBezTo>
                      <a:pt x="0" y="502"/>
                      <a:pt x="92" y="489"/>
                      <a:pt x="166" y="462"/>
                    </a:cubicBezTo>
                    <a:cubicBezTo>
                      <a:pt x="166" y="540"/>
                      <a:pt x="166" y="540"/>
                      <a:pt x="166" y="540"/>
                    </a:cubicBezTo>
                    <a:cubicBezTo>
                      <a:pt x="154" y="581"/>
                      <a:pt x="154" y="581"/>
                      <a:pt x="154" y="581"/>
                    </a:cubicBezTo>
                    <a:cubicBezTo>
                      <a:pt x="166" y="585"/>
                      <a:pt x="166" y="585"/>
                      <a:pt x="166" y="585"/>
                    </a:cubicBezTo>
                    <a:cubicBezTo>
                      <a:pt x="166" y="653"/>
                      <a:pt x="166" y="653"/>
                      <a:pt x="166" y="653"/>
                    </a:cubicBezTo>
                    <a:cubicBezTo>
                      <a:pt x="23" y="653"/>
                      <a:pt x="23" y="653"/>
                      <a:pt x="23" y="653"/>
                    </a:cubicBezTo>
                    <a:close/>
                    <a:moveTo>
                      <a:pt x="166" y="316"/>
                    </a:moveTo>
                    <a:cubicBezTo>
                      <a:pt x="160" y="313"/>
                      <a:pt x="155" y="308"/>
                      <a:pt x="150" y="302"/>
                    </a:cubicBezTo>
                    <a:cubicBezTo>
                      <a:pt x="142" y="291"/>
                      <a:pt x="136" y="277"/>
                      <a:pt x="133" y="261"/>
                    </a:cubicBezTo>
                    <a:cubicBezTo>
                      <a:pt x="130" y="246"/>
                      <a:pt x="129" y="230"/>
                      <a:pt x="132" y="215"/>
                    </a:cubicBezTo>
                    <a:cubicBezTo>
                      <a:pt x="134" y="198"/>
                      <a:pt x="141" y="182"/>
                      <a:pt x="151" y="171"/>
                    </a:cubicBezTo>
                    <a:cubicBezTo>
                      <a:pt x="152" y="168"/>
                      <a:pt x="152" y="165"/>
                      <a:pt x="152" y="163"/>
                    </a:cubicBezTo>
                    <a:cubicBezTo>
                      <a:pt x="153" y="139"/>
                      <a:pt x="158" y="118"/>
                      <a:pt x="166" y="99"/>
                    </a:cubicBezTo>
                    <a:cubicBezTo>
                      <a:pt x="166" y="194"/>
                      <a:pt x="166" y="194"/>
                      <a:pt x="166" y="194"/>
                    </a:cubicBezTo>
                    <a:cubicBezTo>
                      <a:pt x="159" y="196"/>
                      <a:pt x="151" y="211"/>
                      <a:pt x="150" y="225"/>
                    </a:cubicBezTo>
                    <a:cubicBezTo>
                      <a:pt x="147" y="251"/>
                      <a:pt x="153" y="276"/>
                      <a:pt x="166" y="291"/>
                    </a:cubicBezTo>
                    <a:lnTo>
                      <a:pt x="166" y="3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false" compatLnSpc="true"/>
              <a:p>
                <a:endParaRPr lang="zh-CN" altLang="en-US"/>
              </a:p>
            </p:txBody>
          </p:sp>
        </p:grpSp>
        <p:sp>
          <p:nvSpPr>
            <p:cNvPr id="82" name="文本框 81"/>
            <p:cNvSpPr txBox="true"/>
            <p:nvPr/>
          </p:nvSpPr>
          <p:spPr>
            <a:xfrm>
              <a:off x="5371" y="7422"/>
              <a:ext cx="2045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电话丨</a:t>
              </a:r>
              <a:r>
                <a:rPr lang="en-US" sz="1400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false"/>
                  </a:gradFill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rPr>
                <a:t>3688625</a:t>
              </a:r>
              <a:endParaRPr lang="en-US" sz="14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false"/>
                </a:gradFill>
                <a:latin typeface="阿里巴巴普惠体" panose="00020600040101010101" charset="-122"/>
                <a:ea typeface="阿里巴巴普惠体" panose="00020600040101010101" charset="-122"/>
                <a:sym typeface="Segoe UI" panose="020B0502040204020203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4859" y="7351"/>
              <a:ext cx="570" cy="590"/>
              <a:chOff x="4859" y="7351"/>
              <a:chExt cx="570" cy="590"/>
            </a:xfrm>
          </p:grpSpPr>
          <p:sp>
            <p:nvSpPr>
              <p:cNvPr id="85" name="矩形: 圆角 62"/>
              <p:cNvSpPr/>
              <p:nvPr/>
            </p:nvSpPr>
            <p:spPr>
              <a:xfrm>
                <a:off x="4859" y="7351"/>
                <a:ext cx="571" cy="591"/>
              </a:xfrm>
              <a:prstGeom prst="ellipse">
                <a:avLst/>
              </a:prstGeom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false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sym typeface="Segoe UI" panose="020B0502040204020203" pitchFamily="34" charset="0"/>
                </a:endParaRPr>
              </a:p>
            </p:txBody>
          </p:sp>
          <p:sp>
            <p:nvSpPr>
              <p:cNvPr id="84" name="太阳形 44"/>
              <p:cNvSpPr>
                <a:spLocks noChangeArrowheads="true"/>
              </p:cNvSpPr>
              <p:nvPr/>
            </p:nvSpPr>
            <p:spPr bwMode="auto">
              <a:xfrm>
                <a:off x="4983" y="7488"/>
                <a:ext cx="323" cy="317"/>
              </a:xfrm>
              <a:custGeom>
                <a:avLst/>
                <a:gdLst>
                  <a:gd name="connsiteX0" fmla="*/ 385710 w 608838"/>
                  <a:gd name="connsiteY0" fmla="*/ 348311 h 596560"/>
                  <a:gd name="connsiteX1" fmla="*/ 413544 w 608838"/>
                  <a:gd name="connsiteY1" fmla="*/ 348311 h 596560"/>
                  <a:gd name="connsiteX2" fmla="*/ 427485 w 608838"/>
                  <a:gd name="connsiteY2" fmla="*/ 348311 h 596560"/>
                  <a:gd name="connsiteX3" fmla="*/ 427485 w 608838"/>
                  <a:gd name="connsiteY3" fmla="*/ 390015 h 596560"/>
                  <a:gd name="connsiteX4" fmla="*/ 385710 w 608838"/>
                  <a:gd name="connsiteY4" fmla="*/ 390015 h 596560"/>
                  <a:gd name="connsiteX5" fmla="*/ 385710 w 608838"/>
                  <a:gd name="connsiteY5" fmla="*/ 355881 h 596560"/>
                  <a:gd name="connsiteX6" fmla="*/ 351898 w 608838"/>
                  <a:gd name="connsiteY6" fmla="*/ 304981 h 596560"/>
                  <a:gd name="connsiteX7" fmla="*/ 351898 w 608838"/>
                  <a:gd name="connsiteY7" fmla="*/ 305969 h 596560"/>
                  <a:gd name="connsiteX8" fmla="*/ 351898 w 608838"/>
                  <a:gd name="connsiteY8" fmla="*/ 320924 h 596560"/>
                  <a:gd name="connsiteX9" fmla="*/ 351898 w 608838"/>
                  <a:gd name="connsiteY9" fmla="*/ 343028 h 596560"/>
                  <a:gd name="connsiteX10" fmla="*/ 351898 w 608838"/>
                  <a:gd name="connsiteY10" fmla="*/ 365132 h 596560"/>
                  <a:gd name="connsiteX11" fmla="*/ 351898 w 608838"/>
                  <a:gd name="connsiteY11" fmla="*/ 431348 h 596560"/>
                  <a:gd name="connsiteX12" fmla="*/ 526975 w 608838"/>
                  <a:gd name="connsiteY12" fmla="*/ 431348 h 596560"/>
                  <a:gd name="connsiteX13" fmla="*/ 548359 w 608838"/>
                  <a:gd name="connsiteY13" fmla="*/ 431348 h 596560"/>
                  <a:gd name="connsiteX14" fmla="*/ 566164 w 608838"/>
                  <a:gd name="connsiteY14" fmla="*/ 431348 h 596560"/>
                  <a:gd name="connsiteX15" fmla="*/ 566164 w 608838"/>
                  <a:gd name="connsiteY15" fmla="*/ 304981 h 596560"/>
                  <a:gd name="connsiteX16" fmla="*/ 551138 w 608838"/>
                  <a:gd name="connsiteY16" fmla="*/ 304981 h 596560"/>
                  <a:gd name="connsiteX17" fmla="*/ 548359 w 608838"/>
                  <a:gd name="connsiteY17" fmla="*/ 304981 h 596560"/>
                  <a:gd name="connsiteX18" fmla="*/ 526975 w 608838"/>
                  <a:gd name="connsiteY18" fmla="*/ 304981 h 596560"/>
                  <a:gd name="connsiteX19" fmla="*/ 491507 w 608838"/>
                  <a:gd name="connsiteY19" fmla="*/ 304981 h 596560"/>
                  <a:gd name="connsiteX20" fmla="*/ 410445 w 608838"/>
                  <a:gd name="connsiteY20" fmla="*/ 304981 h 596560"/>
                  <a:gd name="connsiteX21" fmla="*/ 353829 w 608838"/>
                  <a:gd name="connsiteY21" fmla="*/ 304981 h 596560"/>
                  <a:gd name="connsiteX22" fmla="*/ 42721 w 608838"/>
                  <a:gd name="connsiteY22" fmla="*/ 184494 h 596560"/>
                  <a:gd name="connsiteX23" fmla="*/ 42721 w 608838"/>
                  <a:gd name="connsiteY23" fmla="*/ 190513 h 596560"/>
                  <a:gd name="connsiteX24" fmla="*/ 42721 w 608838"/>
                  <a:gd name="connsiteY24" fmla="*/ 234297 h 596560"/>
                  <a:gd name="connsiteX25" fmla="*/ 42721 w 608838"/>
                  <a:gd name="connsiteY25" fmla="*/ 240693 h 596560"/>
                  <a:gd name="connsiteX26" fmla="*/ 42721 w 608838"/>
                  <a:gd name="connsiteY26" fmla="*/ 321677 h 596560"/>
                  <a:gd name="connsiteX27" fmla="*/ 42721 w 608838"/>
                  <a:gd name="connsiteY27" fmla="*/ 553905 h 596560"/>
                  <a:gd name="connsiteX28" fmla="*/ 526975 w 608838"/>
                  <a:gd name="connsiteY28" fmla="*/ 553905 h 596560"/>
                  <a:gd name="connsiteX29" fmla="*/ 526975 w 608838"/>
                  <a:gd name="connsiteY29" fmla="*/ 474003 h 596560"/>
                  <a:gd name="connsiteX30" fmla="*/ 309176 w 608838"/>
                  <a:gd name="connsiteY30" fmla="*/ 474003 h 596560"/>
                  <a:gd name="connsiteX31" fmla="*/ 309176 w 608838"/>
                  <a:gd name="connsiteY31" fmla="*/ 376748 h 596560"/>
                  <a:gd name="connsiteX32" fmla="*/ 309176 w 608838"/>
                  <a:gd name="connsiteY32" fmla="*/ 354691 h 596560"/>
                  <a:gd name="connsiteX33" fmla="*/ 309176 w 608838"/>
                  <a:gd name="connsiteY33" fmla="*/ 332587 h 596560"/>
                  <a:gd name="connsiteX34" fmla="*/ 309176 w 608838"/>
                  <a:gd name="connsiteY34" fmla="*/ 327085 h 596560"/>
                  <a:gd name="connsiteX35" fmla="*/ 309176 w 608838"/>
                  <a:gd name="connsiteY35" fmla="*/ 279492 h 596560"/>
                  <a:gd name="connsiteX36" fmla="*/ 309176 w 608838"/>
                  <a:gd name="connsiteY36" fmla="*/ 262326 h 596560"/>
                  <a:gd name="connsiteX37" fmla="*/ 343843 w 608838"/>
                  <a:gd name="connsiteY37" fmla="*/ 262326 h 596560"/>
                  <a:gd name="connsiteX38" fmla="*/ 440025 w 608838"/>
                  <a:gd name="connsiteY38" fmla="*/ 262326 h 596560"/>
                  <a:gd name="connsiteX39" fmla="*/ 495229 w 608838"/>
                  <a:gd name="connsiteY39" fmla="*/ 262326 h 596560"/>
                  <a:gd name="connsiteX40" fmla="*/ 517366 w 608838"/>
                  <a:gd name="connsiteY40" fmla="*/ 262326 h 596560"/>
                  <a:gd name="connsiteX41" fmla="*/ 526975 w 608838"/>
                  <a:gd name="connsiteY41" fmla="*/ 262326 h 596560"/>
                  <a:gd name="connsiteX42" fmla="*/ 526975 w 608838"/>
                  <a:gd name="connsiteY42" fmla="*/ 216661 h 596560"/>
                  <a:gd name="connsiteX43" fmla="*/ 526975 w 608838"/>
                  <a:gd name="connsiteY43" fmla="*/ 184494 h 596560"/>
                  <a:gd name="connsiteX44" fmla="*/ 518214 w 608838"/>
                  <a:gd name="connsiteY44" fmla="*/ 184494 h 596560"/>
                  <a:gd name="connsiteX45" fmla="*/ 496076 w 608838"/>
                  <a:gd name="connsiteY45" fmla="*/ 184494 h 596560"/>
                  <a:gd name="connsiteX46" fmla="*/ 473938 w 608838"/>
                  <a:gd name="connsiteY46" fmla="*/ 184494 h 596560"/>
                  <a:gd name="connsiteX47" fmla="*/ 450435 w 608838"/>
                  <a:gd name="connsiteY47" fmla="*/ 184494 h 596560"/>
                  <a:gd name="connsiteX48" fmla="*/ 402768 w 608838"/>
                  <a:gd name="connsiteY48" fmla="*/ 184494 h 596560"/>
                  <a:gd name="connsiteX49" fmla="*/ 145874 w 608838"/>
                  <a:gd name="connsiteY49" fmla="*/ 184494 h 596560"/>
                  <a:gd name="connsiteX50" fmla="*/ 82098 w 608838"/>
                  <a:gd name="connsiteY50" fmla="*/ 184494 h 596560"/>
                  <a:gd name="connsiteX51" fmla="*/ 64812 w 608838"/>
                  <a:gd name="connsiteY51" fmla="*/ 184494 h 596560"/>
                  <a:gd name="connsiteX52" fmla="*/ 451188 w 608838"/>
                  <a:gd name="connsiteY52" fmla="*/ 101300 h 596560"/>
                  <a:gd name="connsiteX53" fmla="*/ 414166 w 608838"/>
                  <a:gd name="connsiteY53" fmla="*/ 111411 h 596560"/>
                  <a:gd name="connsiteX54" fmla="*/ 372198 w 608838"/>
                  <a:gd name="connsiteY54" fmla="*/ 122839 h 596560"/>
                  <a:gd name="connsiteX55" fmla="*/ 302346 w 608838"/>
                  <a:gd name="connsiteY55" fmla="*/ 141839 h 596560"/>
                  <a:gd name="connsiteX56" fmla="*/ 381619 w 608838"/>
                  <a:gd name="connsiteY56" fmla="*/ 141839 h 596560"/>
                  <a:gd name="connsiteX57" fmla="*/ 429286 w 608838"/>
                  <a:gd name="connsiteY57" fmla="*/ 141839 h 596560"/>
                  <a:gd name="connsiteX58" fmla="*/ 462304 w 608838"/>
                  <a:gd name="connsiteY58" fmla="*/ 141839 h 596560"/>
                  <a:gd name="connsiteX59" fmla="*/ 339557 w 608838"/>
                  <a:gd name="connsiteY59" fmla="*/ 57140 h 596560"/>
                  <a:gd name="connsiteX60" fmla="*/ 202773 w 608838"/>
                  <a:gd name="connsiteY60" fmla="*/ 124814 h 596560"/>
                  <a:gd name="connsiteX61" fmla="*/ 352840 w 608838"/>
                  <a:gd name="connsiteY61" fmla="*/ 83899 h 596560"/>
                  <a:gd name="connsiteX62" fmla="*/ 358869 w 608838"/>
                  <a:gd name="connsiteY62" fmla="*/ 0 h 596560"/>
                  <a:gd name="connsiteX63" fmla="*/ 394855 w 608838"/>
                  <a:gd name="connsiteY63" fmla="*/ 72471 h 596560"/>
                  <a:gd name="connsiteX64" fmla="*/ 481145 w 608838"/>
                  <a:gd name="connsiteY64" fmla="*/ 48957 h 596560"/>
                  <a:gd name="connsiteX65" fmla="*/ 506533 w 608838"/>
                  <a:gd name="connsiteY65" fmla="*/ 141839 h 596560"/>
                  <a:gd name="connsiteX66" fmla="*/ 569696 w 608838"/>
                  <a:gd name="connsiteY66" fmla="*/ 141839 h 596560"/>
                  <a:gd name="connsiteX67" fmla="*/ 569696 w 608838"/>
                  <a:gd name="connsiteY67" fmla="*/ 262326 h 596560"/>
                  <a:gd name="connsiteX68" fmla="*/ 608838 w 608838"/>
                  <a:gd name="connsiteY68" fmla="*/ 262326 h 596560"/>
                  <a:gd name="connsiteX69" fmla="*/ 608838 w 608838"/>
                  <a:gd name="connsiteY69" fmla="*/ 474003 h 596560"/>
                  <a:gd name="connsiteX70" fmla="*/ 569696 w 608838"/>
                  <a:gd name="connsiteY70" fmla="*/ 474003 h 596560"/>
                  <a:gd name="connsiteX71" fmla="*/ 569696 w 608838"/>
                  <a:gd name="connsiteY71" fmla="*/ 596560 h 596560"/>
                  <a:gd name="connsiteX72" fmla="*/ 0 w 608838"/>
                  <a:gd name="connsiteY72" fmla="*/ 596560 h 596560"/>
                  <a:gd name="connsiteX73" fmla="*/ 0 w 608838"/>
                  <a:gd name="connsiteY73" fmla="*/ 141839 h 596560"/>
                  <a:gd name="connsiteX74" fmla="*/ 72113 w 608838"/>
                  <a:gd name="connsiteY74" fmla="*/ 141839 h 596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608838" h="596560">
                    <a:moveTo>
                      <a:pt x="385710" y="348311"/>
                    </a:moveTo>
                    <a:lnTo>
                      <a:pt x="413544" y="348311"/>
                    </a:lnTo>
                    <a:lnTo>
                      <a:pt x="427485" y="348311"/>
                    </a:lnTo>
                    <a:lnTo>
                      <a:pt x="427485" y="390015"/>
                    </a:lnTo>
                    <a:lnTo>
                      <a:pt x="385710" y="390015"/>
                    </a:lnTo>
                    <a:lnTo>
                      <a:pt x="385710" y="355881"/>
                    </a:lnTo>
                    <a:close/>
                    <a:moveTo>
                      <a:pt x="351898" y="304981"/>
                    </a:moveTo>
                    <a:lnTo>
                      <a:pt x="351898" y="305969"/>
                    </a:lnTo>
                    <a:lnTo>
                      <a:pt x="351898" y="320924"/>
                    </a:lnTo>
                    <a:lnTo>
                      <a:pt x="351898" y="343028"/>
                    </a:lnTo>
                    <a:lnTo>
                      <a:pt x="351898" y="365132"/>
                    </a:lnTo>
                    <a:lnTo>
                      <a:pt x="351898" y="431348"/>
                    </a:lnTo>
                    <a:lnTo>
                      <a:pt x="526975" y="431348"/>
                    </a:lnTo>
                    <a:lnTo>
                      <a:pt x="548359" y="431348"/>
                    </a:lnTo>
                    <a:lnTo>
                      <a:pt x="566164" y="431348"/>
                    </a:lnTo>
                    <a:lnTo>
                      <a:pt x="566164" y="304981"/>
                    </a:lnTo>
                    <a:lnTo>
                      <a:pt x="551138" y="304981"/>
                    </a:lnTo>
                    <a:lnTo>
                      <a:pt x="548359" y="304981"/>
                    </a:lnTo>
                    <a:lnTo>
                      <a:pt x="526975" y="304981"/>
                    </a:lnTo>
                    <a:lnTo>
                      <a:pt x="491507" y="304981"/>
                    </a:lnTo>
                    <a:lnTo>
                      <a:pt x="410445" y="304981"/>
                    </a:lnTo>
                    <a:lnTo>
                      <a:pt x="353829" y="304981"/>
                    </a:lnTo>
                    <a:close/>
                    <a:moveTo>
                      <a:pt x="42721" y="184494"/>
                    </a:moveTo>
                    <a:lnTo>
                      <a:pt x="42721" y="190513"/>
                    </a:lnTo>
                    <a:lnTo>
                      <a:pt x="42721" y="234297"/>
                    </a:lnTo>
                    <a:lnTo>
                      <a:pt x="42721" y="240693"/>
                    </a:lnTo>
                    <a:lnTo>
                      <a:pt x="42721" y="321677"/>
                    </a:lnTo>
                    <a:lnTo>
                      <a:pt x="42721" y="553905"/>
                    </a:lnTo>
                    <a:lnTo>
                      <a:pt x="526975" y="553905"/>
                    </a:lnTo>
                    <a:lnTo>
                      <a:pt x="526975" y="474003"/>
                    </a:lnTo>
                    <a:lnTo>
                      <a:pt x="309176" y="474003"/>
                    </a:lnTo>
                    <a:lnTo>
                      <a:pt x="309176" y="376748"/>
                    </a:lnTo>
                    <a:lnTo>
                      <a:pt x="309176" y="354691"/>
                    </a:lnTo>
                    <a:lnTo>
                      <a:pt x="309176" y="332587"/>
                    </a:lnTo>
                    <a:lnTo>
                      <a:pt x="309176" y="327085"/>
                    </a:lnTo>
                    <a:lnTo>
                      <a:pt x="309176" y="279492"/>
                    </a:lnTo>
                    <a:lnTo>
                      <a:pt x="309176" y="262326"/>
                    </a:lnTo>
                    <a:lnTo>
                      <a:pt x="343843" y="262326"/>
                    </a:lnTo>
                    <a:lnTo>
                      <a:pt x="440025" y="262326"/>
                    </a:lnTo>
                    <a:lnTo>
                      <a:pt x="495229" y="262326"/>
                    </a:lnTo>
                    <a:lnTo>
                      <a:pt x="517366" y="262326"/>
                    </a:lnTo>
                    <a:lnTo>
                      <a:pt x="526975" y="262326"/>
                    </a:lnTo>
                    <a:lnTo>
                      <a:pt x="526975" y="216661"/>
                    </a:lnTo>
                    <a:lnTo>
                      <a:pt x="526975" y="184494"/>
                    </a:lnTo>
                    <a:lnTo>
                      <a:pt x="518214" y="184494"/>
                    </a:lnTo>
                    <a:lnTo>
                      <a:pt x="496076" y="184494"/>
                    </a:lnTo>
                    <a:lnTo>
                      <a:pt x="473938" y="184494"/>
                    </a:lnTo>
                    <a:lnTo>
                      <a:pt x="450435" y="184494"/>
                    </a:lnTo>
                    <a:lnTo>
                      <a:pt x="402768" y="184494"/>
                    </a:lnTo>
                    <a:lnTo>
                      <a:pt x="145874" y="184494"/>
                    </a:lnTo>
                    <a:lnTo>
                      <a:pt x="82098" y="184494"/>
                    </a:lnTo>
                    <a:lnTo>
                      <a:pt x="64812" y="184494"/>
                    </a:lnTo>
                    <a:close/>
                    <a:moveTo>
                      <a:pt x="451188" y="101300"/>
                    </a:moveTo>
                    <a:lnTo>
                      <a:pt x="414166" y="111411"/>
                    </a:lnTo>
                    <a:lnTo>
                      <a:pt x="372198" y="122839"/>
                    </a:lnTo>
                    <a:lnTo>
                      <a:pt x="302346" y="141839"/>
                    </a:lnTo>
                    <a:lnTo>
                      <a:pt x="381619" y="141839"/>
                    </a:lnTo>
                    <a:lnTo>
                      <a:pt x="429286" y="141839"/>
                    </a:lnTo>
                    <a:lnTo>
                      <a:pt x="462304" y="141839"/>
                    </a:lnTo>
                    <a:close/>
                    <a:moveTo>
                      <a:pt x="339557" y="57140"/>
                    </a:moveTo>
                    <a:lnTo>
                      <a:pt x="202773" y="124814"/>
                    </a:lnTo>
                    <a:lnTo>
                      <a:pt x="352840" y="83899"/>
                    </a:lnTo>
                    <a:close/>
                    <a:moveTo>
                      <a:pt x="358869" y="0"/>
                    </a:moveTo>
                    <a:lnTo>
                      <a:pt x="394855" y="72471"/>
                    </a:lnTo>
                    <a:lnTo>
                      <a:pt x="481145" y="48957"/>
                    </a:lnTo>
                    <a:lnTo>
                      <a:pt x="506533" y="141839"/>
                    </a:lnTo>
                    <a:lnTo>
                      <a:pt x="569696" y="141839"/>
                    </a:lnTo>
                    <a:lnTo>
                      <a:pt x="569696" y="262326"/>
                    </a:lnTo>
                    <a:lnTo>
                      <a:pt x="608838" y="262326"/>
                    </a:lnTo>
                    <a:lnTo>
                      <a:pt x="608838" y="474003"/>
                    </a:lnTo>
                    <a:lnTo>
                      <a:pt x="569696" y="474003"/>
                    </a:lnTo>
                    <a:lnTo>
                      <a:pt x="569696" y="596560"/>
                    </a:lnTo>
                    <a:lnTo>
                      <a:pt x="0" y="596560"/>
                    </a:lnTo>
                    <a:lnTo>
                      <a:pt x="0" y="141839"/>
                    </a:lnTo>
                    <a:lnTo>
                      <a:pt x="72113" y="141839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endParaRPr lang="zh-CN" altLang="zh-CN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true"/>
      <p:bldP spid="7" grpId="0"/>
      <p:bldP spid="22" grpId="0"/>
      <p:bldP spid="8" grpId="1" animBg="true"/>
      <p:bldP spid="7" grpId="1"/>
      <p:bldP spid="22" grpId="1"/>
      <p:bldP spid="18" grpId="0"/>
      <p:bldP spid="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38350" y="1468120"/>
            <a:ext cx="884364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申请材料：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（十一）企业申报日在“信用中国”网站中查询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（http：//www.creditchina.gov.cn/）的“失信被执行人”和“重大税收违法案件当事人名单”以及“国家企业信息公示系统”网站中查询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（http：//www.gsxt.gov.cn/index.html)的“严重违法失信企业名单”的查询结果网页打印件并加盖公章。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（十二）经会计师事务所出具的申报单位申报项目的专项审计报告（须带验证码或防伪码）。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  <a:p>
            <a:pPr algn="l" eaLnBrk="1" hangingPunct="1">
              <a:lnSpc>
                <a:spcPct val="150000"/>
              </a:lnSpc>
            </a:pP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 </a:t>
            </a:r>
            <a:endParaRPr lang="en-US" altLang="zh-CN" sz="28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264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191385" y="1339215"/>
            <a:ext cx="88436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申报注意事项：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①同一合同对应的发票、记账凭证、银行回单、设备入库单等应完整；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②按规定向财政部门报送企业财务会计报告和有关信息；③及时关注相关政策，2021年度省专家在项目评审时对企业商业承兑汇票不予认可；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④设备投资只以规定期间税务部门开具的正规发票为准，收据、税金等不计入补贴范围，发票要复印清晰；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4684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964157" y="1518068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7749" y="1518533"/>
            <a:ext cx="1605280" cy="52197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Open Sans" panose="020B0606030504020204" pitchFamily="34" charset="0"/>
              </a:rPr>
              <a:t>申报程序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1" name="Freeform 480"/>
          <p:cNvSpPr>
            <a:spLocks noEditPoints="true"/>
          </p:cNvSpPr>
          <p:nvPr/>
        </p:nvSpPr>
        <p:spPr bwMode="auto">
          <a:xfrm>
            <a:off x="1214120" y="5098721"/>
            <a:ext cx="448886" cy="448886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168 w 176"/>
              <a:gd name="T11" fmla="*/ 84 h 176"/>
              <a:gd name="T12" fmla="*/ 98 w 176"/>
              <a:gd name="T13" fmla="*/ 84 h 176"/>
              <a:gd name="T14" fmla="*/ 147 w 176"/>
              <a:gd name="T15" fmla="*/ 34 h 176"/>
              <a:gd name="T16" fmla="*/ 168 w 176"/>
              <a:gd name="T17" fmla="*/ 84 h 176"/>
              <a:gd name="T18" fmla="*/ 88 w 176"/>
              <a:gd name="T19" fmla="*/ 168 h 176"/>
              <a:gd name="T20" fmla="*/ 8 w 176"/>
              <a:gd name="T21" fmla="*/ 88 h 176"/>
              <a:gd name="T22" fmla="*/ 88 w 176"/>
              <a:gd name="T23" fmla="*/ 8 h 176"/>
              <a:gd name="T24" fmla="*/ 142 w 176"/>
              <a:gd name="T25" fmla="*/ 29 h 176"/>
              <a:gd name="T26" fmla="*/ 85 w 176"/>
              <a:gd name="T27" fmla="*/ 85 h 176"/>
              <a:gd name="T28" fmla="*/ 84 w 176"/>
              <a:gd name="T29" fmla="*/ 88 h 176"/>
              <a:gd name="T30" fmla="*/ 88 w 176"/>
              <a:gd name="T31" fmla="*/ 92 h 176"/>
              <a:gd name="T32" fmla="*/ 168 w 176"/>
              <a:gd name="T33" fmla="*/ 92 h 176"/>
              <a:gd name="T34" fmla="*/ 88 w 176"/>
              <a:gd name="T3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16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59" y="48"/>
                  <a:pt x="167" y="65"/>
                  <a:pt x="168" y="84"/>
                </a:cubicBezTo>
                <a:close/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09" y="8"/>
                  <a:pt x="127" y="16"/>
                  <a:pt x="142" y="29"/>
                </a:cubicBezTo>
                <a:cubicBezTo>
                  <a:pt x="85" y="85"/>
                  <a:pt x="85" y="85"/>
                  <a:pt x="85" y="85"/>
                </a:cubicBezTo>
                <a:cubicBezTo>
                  <a:pt x="84" y="86"/>
                  <a:pt x="84" y="87"/>
                  <a:pt x="84" y="88"/>
                </a:cubicBezTo>
                <a:cubicBezTo>
                  <a:pt x="84" y="90"/>
                  <a:pt x="86" y="92"/>
                  <a:pt x="88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4"/>
                  <a:pt x="131" y="168"/>
                  <a:pt x="88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8" name="Freeform 147"/>
          <p:cNvSpPr>
            <a:spLocks noEditPoints="true"/>
          </p:cNvSpPr>
          <p:nvPr/>
        </p:nvSpPr>
        <p:spPr bwMode="auto">
          <a:xfrm>
            <a:off x="1844427" y="2469871"/>
            <a:ext cx="249468" cy="345530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阿里巴巴普惠体" panose="00020600040101010101" charset="-122"/>
              <a:cs typeface="Arial" panose="02080604020202020204" pitchFamily="34" charset="0"/>
            </a:endParaRPr>
          </a:p>
        </p:txBody>
      </p:sp>
      <p:sp>
        <p:nvSpPr>
          <p:cNvPr id="3" name="Freeform 147"/>
          <p:cNvSpPr>
            <a:spLocks noEditPoints="true"/>
          </p:cNvSpPr>
          <p:nvPr/>
        </p:nvSpPr>
        <p:spPr bwMode="auto">
          <a:xfrm>
            <a:off x="1179195" y="1702435"/>
            <a:ext cx="449580" cy="487680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阿里巴巴普惠体" panose="00020600040101010101" charset="-122"/>
              <a:cs typeface="Arial" panose="02080604020202020204" pitchFamily="34" charset="0"/>
            </a:endParaRPr>
          </a:p>
        </p:txBody>
      </p:sp>
      <p:sp>
        <p:nvSpPr>
          <p:cNvPr id="6" name="L-Shape 24"/>
          <p:cNvSpPr/>
          <p:nvPr/>
        </p:nvSpPr>
        <p:spPr>
          <a:xfrm rot="5400000">
            <a:off x="2054860" y="4326890"/>
            <a:ext cx="1293813" cy="223361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5EC6D3"/>
          </a:solidFill>
          <a:ln>
            <a:noFill/>
          </a:ln>
          <a:effectLst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AutoShape 29"/>
          <p:cNvSpPr/>
          <p:nvPr/>
        </p:nvSpPr>
        <p:spPr bwMode="auto">
          <a:xfrm>
            <a:off x="2457450" y="5099050"/>
            <a:ext cx="598805" cy="44831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5EC6D3"/>
          </a:solidFill>
          <a:ln>
            <a:noFill/>
          </a:ln>
          <a:effectLst/>
        </p:spPr>
        <p:txBody>
          <a:bodyPr lIns="50800" tIns="50800" rIns="50800" bIns="50800" anchor="ctr"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6" name="Rectangle 15"/>
          <p:cNvSpPr/>
          <p:nvPr/>
        </p:nvSpPr>
        <p:spPr>
          <a:xfrm>
            <a:off x="1844675" y="5720715"/>
            <a:ext cx="1714500" cy="36988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企业自愿申报</a:t>
            </a:r>
            <a:endParaRPr lang="en-US" altLang="zh-CN" b="1" dirty="0">
              <a:solidFill>
                <a:srgbClr val="595959"/>
              </a:solidFill>
              <a:latin typeface="Open Sans"/>
              <a:ea typeface="Open Sans"/>
            </a:endParaRPr>
          </a:p>
        </p:txBody>
      </p:sp>
      <p:sp>
        <p:nvSpPr>
          <p:cNvPr id="50190" name="矩形 23"/>
          <p:cNvSpPr/>
          <p:nvPr/>
        </p:nvSpPr>
        <p:spPr>
          <a:xfrm>
            <a:off x="1570673" y="3271203"/>
            <a:ext cx="226218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企业根据申报指南，向所在县（市、区）工信、财政两部门提交项目申报材料。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-Shape 27"/>
          <p:cNvSpPr/>
          <p:nvPr/>
        </p:nvSpPr>
        <p:spPr>
          <a:xfrm rot="5400000">
            <a:off x="5249545" y="3748088"/>
            <a:ext cx="1293813" cy="223361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8841D"/>
          </a:solidFill>
          <a:ln>
            <a:noFill/>
          </a:ln>
          <a:effectLst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29"/>
          <p:cNvGrpSpPr/>
          <p:nvPr/>
        </p:nvGrpSpPr>
        <p:grpSpPr>
          <a:xfrm>
            <a:off x="5928054" y="4698029"/>
            <a:ext cx="335395" cy="488901"/>
            <a:chOff x="2612963" y="2767277"/>
            <a:chExt cx="251543" cy="366676"/>
          </a:xfrm>
          <a:solidFill>
            <a:srgbClr val="F8841D"/>
          </a:solidFill>
        </p:grpSpPr>
        <p:sp>
          <p:nvSpPr>
            <p:cNvPr id="9" name="AutoShape 113"/>
            <p:cNvSpPr/>
            <p:nvPr/>
          </p:nvSpPr>
          <p:spPr bwMode="auto">
            <a:xfrm>
              <a:off x="2612963" y="2767277"/>
              <a:ext cx="25154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AutoShape 114"/>
            <p:cNvSpPr/>
            <p:nvPr/>
          </p:nvSpPr>
          <p:spPr bwMode="auto">
            <a:xfrm>
              <a:off x="2669904" y="2824844"/>
              <a:ext cx="74461" cy="74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4" name="Rectangle 16"/>
          <p:cNvSpPr/>
          <p:nvPr/>
        </p:nvSpPr>
        <p:spPr>
          <a:xfrm>
            <a:off x="5160328" y="5512435"/>
            <a:ext cx="17859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部门逐级上报</a:t>
            </a:r>
            <a:endParaRPr lang="en-US" altLang="zh-CN" b="1" dirty="0">
              <a:solidFill>
                <a:srgbClr val="595959"/>
              </a:solidFill>
              <a:latin typeface="Open Sans"/>
              <a:ea typeface="Open Sans"/>
            </a:endParaRPr>
          </a:p>
        </p:txBody>
      </p:sp>
      <p:sp>
        <p:nvSpPr>
          <p:cNvPr id="50188" name="矩形 21"/>
          <p:cNvSpPr/>
          <p:nvPr/>
        </p:nvSpPr>
        <p:spPr>
          <a:xfrm>
            <a:off x="4779328" y="2374265"/>
            <a:ext cx="2403475" cy="16906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市、县两级工信、财政两部门对项目申报材料进行合规性审核，核查项目现场，逐级上报省工信厅、财政厅。</a:t>
            </a:r>
            <a:endParaRPr lang="zh-CN" altLang="en-US" sz="1600" dirty="0">
              <a:solidFill>
                <a:srgbClr val="595959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L-Shape 31"/>
          <p:cNvSpPr/>
          <p:nvPr/>
        </p:nvSpPr>
        <p:spPr>
          <a:xfrm rot="5400000">
            <a:off x="8425815" y="3237865"/>
            <a:ext cx="1292225" cy="2235200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26D64"/>
          </a:solidFill>
          <a:ln>
            <a:noFill/>
          </a:ln>
          <a:effectLst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30"/>
          <p:cNvGrpSpPr/>
          <p:nvPr/>
        </p:nvGrpSpPr>
        <p:grpSpPr>
          <a:xfrm>
            <a:off x="8827485" y="4065561"/>
            <a:ext cx="488901" cy="427164"/>
            <a:chOff x="4800505" y="2786674"/>
            <a:chExt cx="366676" cy="320373"/>
          </a:xfrm>
          <a:solidFill>
            <a:srgbClr val="F26D64"/>
          </a:solidFill>
        </p:grpSpPr>
        <p:sp>
          <p:nvSpPr>
            <p:cNvPr id="13" name="AutoShape 43"/>
            <p:cNvSpPr/>
            <p:nvPr/>
          </p:nvSpPr>
          <p:spPr bwMode="auto">
            <a:xfrm>
              <a:off x="4800505" y="27866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AutoShape 44"/>
            <p:cNvSpPr/>
            <p:nvPr/>
          </p:nvSpPr>
          <p:spPr bwMode="auto">
            <a:xfrm>
              <a:off x="5132766" y="2901184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AutoShape 45"/>
            <p:cNvSpPr/>
            <p:nvPr/>
          </p:nvSpPr>
          <p:spPr bwMode="auto">
            <a:xfrm>
              <a:off x="5120877" y="30382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0182" name="Rectangle 17"/>
          <p:cNvSpPr/>
          <p:nvPr/>
        </p:nvSpPr>
        <p:spPr>
          <a:xfrm>
            <a:off x="8192453" y="4633595"/>
            <a:ext cx="1785937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省级评审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89" name="矩形 22"/>
          <p:cNvSpPr/>
          <p:nvPr/>
        </p:nvSpPr>
        <p:spPr>
          <a:xfrm>
            <a:off x="7954328" y="2189798"/>
            <a:ext cx="226218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省工信厅、财政厅组织专家对项目进行评审，对通过项目予以公示，按比例拨付资金。</a:t>
            </a:r>
            <a:endParaRPr lang="zh-CN" altLang="en-US" sz="1600" dirty="0">
              <a:solidFill>
                <a:srgbClr val="595959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3" grpId="0"/>
      <p:bldP spid="31" grpId="0" bldLvl="0" animBg="true"/>
      <p:bldP spid="17" grpId="1" animBg="true"/>
      <p:bldP spid="23" grpId="1"/>
      <p:bldP spid="31" grpId="1" animBg="true"/>
      <p:bldP spid="148" grpId="0" bldLvl="0" animBg="true"/>
      <p:bldP spid="148" grpId="1" animBg="true"/>
      <p:bldP spid="3" grpId="0" bldLvl="0" animBg="true"/>
      <p:bldP spid="3" grpId="1" animBg="tru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362305" cy="6893560"/>
          </a:xfrm>
          <a:prstGeom prst="rect">
            <a:avLst/>
          </a:prstGeom>
        </p:spPr>
      </p:pic>
      <p:sp>
        <p:nvSpPr>
          <p:cNvPr id="60" name="文本框 59"/>
          <p:cNvSpPr txBox="true"/>
          <p:nvPr/>
        </p:nvSpPr>
        <p:spPr>
          <a:xfrm>
            <a:off x="2961005" y="1562100"/>
            <a:ext cx="60432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8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       </a:t>
            </a:r>
            <a:r>
              <a:rPr lang="zh-CN" altLang="en-US" sz="8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感谢</a:t>
            </a:r>
            <a:endParaRPr lang="zh-CN" altLang="en-US" sz="8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</p:txBody>
      </p:sp>
      <p:sp>
        <p:nvSpPr>
          <p:cNvPr id="63" name="文本框 62"/>
          <p:cNvSpPr txBox="true"/>
          <p:nvPr/>
        </p:nvSpPr>
        <p:spPr>
          <a:xfrm>
            <a:off x="3583623" y="3355975"/>
            <a:ext cx="50412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Segoe UI" panose="020B0502040204020203" pitchFamily="34" charset="0"/>
              </a:rPr>
              <a:t>网址：http://czj.xinxiang.gov.cn/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阿里巴巴普惠体" panose="00020600040101010101" charset="-122"/>
              <a:ea typeface="阿里巴巴普惠体" panose="00020600040101010101" charset="-122"/>
              <a:cs typeface="+mn-ea"/>
              <a:sym typeface="Segoe UI" panose="020B0502040204020203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104255" y="2045335"/>
            <a:ext cx="0" cy="44196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185223706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165" y="4043680"/>
            <a:ext cx="2457450" cy="254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0" grpId="1"/>
      <p:bldP spid="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截图_2022060215351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9210" y="-17780"/>
            <a:ext cx="13362305" cy="6893560"/>
          </a:xfrm>
          <a:prstGeom prst="rect">
            <a:avLst/>
          </a:prstGeom>
        </p:spPr>
      </p:pic>
      <p:sp>
        <p:nvSpPr>
          <p:cNvPr id="59" name="文本框 58"/>
          <p:cNvSpPr txBox="true"/>
          <p:nvPr/>
        </p:nvSpPr>
        <p:spPr>
          <a:xfrm>
            <a:off x="5949315" y="914400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endParaRPr lang="en-US" altLang="zh-CN" sz="3200" b="1" cap="all" dirty="0">
              <a:solidFill>
                <a:schemeClr val="bg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Segoe UI" panose="020B0502040204020203" pitchFamily="34" charset="0"/>
            </a:endParaRPr>
          </a:p>
        </p:txBody>
      </p:sp>
      <p:sp>
        <p:nvSpPr>
          <p:cNvPr id="60" name="文本框 59"/>
          <p:cNvSpPr txBox="true"/>
          <p:nvPr/>
        </p:nvSpPr>
        <p:spPr>
          <a:xfrm>
            <a:off x="960120" y="2111375"/>
            <a:ext cx="102717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高质量发展专项资金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18000"/>
                    </a:prstClr>
                  </a:outerShdw>
                </a:effectLst>
                <a:latin typeface="阿里巴巴普惠体 Medium" panose="00020600040101010101" charset="-122"/>
                <a:ea typeface="阿里巴巴普惠体 Medium" panose="00020600040101010101" charset="-122"/>
                <a:cs typeface="+mn-ea"/>
                <a:sym typeface="+mn-ea"/>
              </a:rPr>
              <a:t>“机器换人”示范项目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18000"/>
                  </a:prstClr>
                </a:outerShdw>
              </a:effectLst>
              <a:latin typeface="阿里巴巴普惠体 Medium" panose="00020600040101010101" charset="-122"/>
              <a:ea typeface="阿里巴巴普惠体 Medium" panose="00020600040101010101" charset="-122"/>
              <a:cs typeface="+mn-ea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42331" y="3375025"/>
            <a:ext cx="323850" cy="20637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500" dirty="0">
                <a:solidFill>
                  <a:schemeClr val="accent5">
                    <a:lumMod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Type </a:t>
            </a:r>
            <a:endParaRPr lang="zh-CN" altLang="en-US" sz="500" dirty="0">
              <a:solidFill>
                <a:schemeClr val="accent5">
                  <a:lumMod val="7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6104255" y="2045335"/>
            <a:ext cx="0" cy="44196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56" grpId="0"/>
      <p:bldP spid="60" grpId="1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截图_2022060215550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68580"/>
            <a:ext cx="12185650" cy="71501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51790" y="682625"/>
            <a:ext cx="3807460" cy="1421765"/>
            <a:chOff x="554" y="1075"/>
            <a:chExt cx="5996" cy="2239"/>
          </a:xfrm>
        </p:grpSpPr>
        <p:pic>
          <p:nvPicPr>
            <p:cNvPr id="91" name="图形 90"/>
            <p:cNvPicPr>
              <a:picLocks noChangeAspect="true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74" y="1075"/>
              <a:ext cx="660" cy="660"/>
            </a:xfrm>
            <a:prstGeom prst="rect">
              <a:avLst/>
            </a:prstGeom>
          </p:spPr>
        </p:pic>
        <p:sp>
          <p:nvSpPr>
            <p:cNvPr id="92" name="文本框 91"/>
            <p:cNvSpPr txBox="true"/>
            <p:nvPr/>
          </p:nvSpPr>
          <p:spPr>
            <a:xfrm>
              <a:off x="554" y="1426"/>
              <a:ext cx="5996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dist"/>
              <a:r>
                <a:rPr lang="en-US" altLang="zh-CN" sz="7200" b="1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sym typeface="Segoe UI" panose="020B0502040204020203" pitchFamily="34" charset="0"/>
                </a:rPr>
                <a:t>C</a:t>
              </a:r>
              <a:r>
                <a:rPr lang="en-US" altLang="zh-CN" sz="5400" b="1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sym typeface="Segoe UI" panose="020B0502040204020203" pitchFamily="34" charset="0"/>
                </a:rPr>
                <a:t>ONTENTS</a:t>
              </a:r>
              <a:endParaRPr lang="en-US" altLang="zh-CN" sz="5400" b="1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Segoe UI" panose="020B0502040204020203" pitchFamily="34" charset="0"/>
              </a:endParaRPr>
            </a:p>
          </p:txBody>
        </p:sp>
      </p:grpSp>
      <p:sp>
        <p:nvSpPr>
          <p:cNvPr id="93" name="文本框 92"/>
          <p:cNvSpPr txBox="true"/>
          <p:nvPr/>
        </p:nvSpPr>
        <p:spPr>
          <a:xfrm>
            <a:off x="2157449" y="2273515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4000" b="1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sym typeface="Segoe UI" panose="020B0502040204020203" pitchFamily="34" charset="0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阿里巴巴普惠体 Medium" panose="00020600040101010101" charset="-122"/>
              <a:ea typeface="阿里巴巴普惠体 Medium" panose="00020600040101010101" charset="-122"/>
              <a:sym typeface="Segoe UI" panose="020B0502040204020203" pitchFamily="34" charset="0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2632075" y="2550795"/>
            <a:ext cx="1894840" cy="0"/>
          </a:xfrm>
          <a:prstGeom prst="line">
            <a:avLst/>
          </a:prstGeom>
          <a:ln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011420" y="522611"/>
            <a:ext cx="5695315" cy="4614902"/>
            <a:chOff x="9402" y="1268"/>
            <a:chExt cx="4274" cy="490"/>
          </a:xfrm>
        </p:grpSpPr>
        <p:pic>
          <p:nvPicPr>
            <p:cNvPr id="87" name="图形 86"/>
            <p:cNvPicPr>
              <a:picLocks noChangeAspect="true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130" y="1274"/>
              <a:ext cx="477" cy="477"/>
            </a:xfrm>
            <a:prstGeom prst="rect">
              <a:avLst/>
            </a:prstGeom>
          </p:spPr>
        </p:pic>
        <p:sp>
          <p:nvSpPr>
            <p:cNvPr id="30" name="文本框 29"/>
            <p:cNvSpPr txBox="true"/>
            <p:nvPr/>
          </p:nvSpPr>
          <p:spPr>
            <a:xfrm>
              <a:off x="9402" y="1268"/>
              <a:ext cx="4274" cy="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false">
              <a:spAutoFit/>
            </a:bodyPr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4" action="ppaction://hlinksldjump"/>
                </a:rPr>
                <a:t>申报范围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5" action="ppaction://hlinksldjump"/>
                </a:rPr>
                <a:t>申报条件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6" action="ppaction://hlinksldjump"/>
                </a:rPr>
                <a:t>补助标准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7" action="ppaction://hlinksldjump"/>
                </a:rPr>
                <a:t>支持方式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8" action="ppaction://hlinksldjump"/>
                </a:rPr>
                <a:t>申报材料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06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9" action="ppaction://hlinksldjump"/>
                </a:rPr>
                <a:t>申报注意事项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  <a:buSzPct val="25000"/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07   </a:t>
              </a: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  <a:hlinkClick r:id="rId10" action="ppaction://hlinksldjump"/>
                </a:rPr>
                <a:t>申报程序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9" name="图形 88"/>
          <p:cNvPicPr>
            <a:picLocks noChangeAspect="true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5140" y="2795270"/>
            <a:ext cx="302895" cy="30289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true">
            <a:off x="12854940" y="2273300"/>
            <a:ext cx="11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18030" y="1671320"/>
            <a:ext cx="884364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申报范围：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在机械、汽车、电子、食品、化工、冶金、建材、医药、纺织、服装等重点工业行业，开展数控机床和机器人的示范应用，加快产业转型升级。选择有行业或区域代表性，有明显成效和示范推广价值的项目上报。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1926590" y="1671320"/>
            <a:ext cx="88436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申报条件：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   </a:t>
            </a:r>
            <a:r>
              <a:rPr lang="en-US" altLang="zh-CN" sz="24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1.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在新乡境内注册，具有独立法人资格，法人治理结构完善，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生产经营或业务开展情况良好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;</a:t>
            </a:r>
            <a:b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2. 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财务管理制度健全，按规定向财政部门报送企业财务会计报告和有关信息（即定期报送财务快报）；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3.</a:t>
            </a: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截止申报日，企业未被“信用中国”列入“失信被执行人”和“重大税收违法案件当事人名单”，未被“国家企业信用信息公示系统”列入“严重违法失信企业名单”。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1979295" y="1671320"/>
            <a:ext cx="8843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补助标准：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省厅对“机器换人”示范项目，按照不超过整机购置实际投资的30%给予补助，最高不超过500万元。地方财政对获得省级财政资金支持的“机器换人”示范项目，按照省级财政支持金额的25%给予配套支持。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08505" y="1536700"/>
            <a:ext cx="88436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支持方式：</a:t>
            </a:r>
            <a:r>
              <a:rPr lang="zh-CN" altLang="en-US" sz="2800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补助基数以发票及付款凭证作为核算依据，计算区间为202×年7月1日至202×年6月30日（惯例区间）。在计算区间内，申报项目完成投资不低于200万元（税后）。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86610" y="1468120"/>
            <a:ext cx="884364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申请材料：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（一）企业申报材料真实性声明；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（二）市、县两级工信、财政部门现场核查情况说明；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（三）企业营业执照副本复印件；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（四）县级及以上项目备案或核准文件复印件；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（五）项目建设情况说明（包含项目总投资、已完成投资、主要建设内容、项目进度）；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（六）“机器换人”示范项目补贴资金申请表；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（七）“机器换人”示范应用项目汇总表；</a:t>
            </a:r>
            <a:endParaRPr lang="zh-CN" altLang="zh-CN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endParaRPr lang="zh-CN" altLang="en-US" sz="20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true"/>
        </p:nvSpPr>
        <p:spPr>
          <a:xfrm>
            <a:off x="0" y="180789"/>
            <a:ext cx="12224567" cy="817453"/>
          </a:xfrm>
          <a:prstGeom prst="rect">
            <a:avLst/>
          </a:prstGeom>
          <a:solidFill>
            <a:srgbClr val="F5F6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形 12"/>
          <p:cNvPicPr>
            <a:picLocks noChangeAspect="true"/>
          </p:cNvPicPr>
          <p:nvPr userDrawn="true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4736"/>
          <a:stretch>
            <a:fillRect/>
          </a:stretch>
        </p:blipFill>
        <p:spPr>
          <a:xfrm>
            <a:off x="0" y="102704"/>
            <a:ext cx="404911" cy="99267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8" h="1563">
                <a:moveTo>
                  <a:pt x="0" y="0"/>
                </a:moveTo>
                <a:lnTo>
                  <a:pt x="638" y="0"/>
                </a:lnTo>
                <a:lnTo>
                  <a:pt x="638" y="1563"/>
                </a:lnTo>
                <a:lnTo>
                  <a:pt x="0" y="156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矩形 32"/>
          <p:cNvSpPr/>
          <p:nvPr/>
        </p:nvSpPr>
        <p:spPr>
          <a:xfrm>
            <a:off x="770890" y="374650"/>
            <a:ext cx="6741795" cy="46037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400" spc="300" dirty="0">
                <a:solidFill>
                  <a:srgbClr val="4B649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rPr>
              <a:t>“机器换人”示范项目</a:t>
            </a:r>
            <a:endParaRPr lang="en-US" altLang="zh-CN" sz="2400" spc="300" dirty="0">
              <a:solidFill>
                <a:srgbClr val="4B649F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阿里巴巴普惠体" panose="00020600040101010101" charset="-122"/>
            </a:endParaRPr>
          </a:p>
        </p:txBody>
      </p:sp>
      <p:sp>
        <p:nvSpPr>
          <p:cNvPr id="17" name="Oval 24"/>
          <p:cNvSpPr/>
          <p:nvPr/>
        </p:nvSpPr>
        <p:spPr>
          <a:xfrm>
            <a:off x="847952" y="1467903"/>
            <a:ext cx="880886" cy="855669"/>
          </a:xfrm>
          <a:prstGeom prst="ellips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endParaRPr lang="en-US" sz="3735" b="1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4" name="文本框 23"/>
          <p:cNvSpPr txBox="true"/>
          <p:nvPr/>
        </p:nvSpPr>
        <p:spPr>
          <a:xfrm>
            <a:off x="2067560" y="1468120"/>
            <a:ext cx="8843645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申请材料：</a:t>
            </a:r>
            <a:endParaRPr lang="zh-CN" altLang="en-US" sz="2800" b="1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en-US" altLang="zh-CN" sz="2800" b="1" dirty="0">
                <a:solidFill>
                  <a:schemeClr val="accent1"/>
                </a:solidFill>
                <a:latin typeface="阿里巴巴普惠体" panose="00020600040101010101" charset="-122"/>
                <a:ea typeface="阿里巴巴普惠体" panose="00020600040101010101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（八）2022年省制造业高质量发展专项资金绩效目标申报表。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（九）购置工业机器人、数控机床的正规销售合同复印件、发票复印件、入账凭证及付款凭证等，企业提供的发票或发票清单须经县级及以上税务部门盖章确认。</a:t>
            </a:r>
            <a:b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</a:br>
            <a:r>
              <a:rPr lang="en-US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   </a:t>
            </a:r>
            <a:r>
              <a:rPr lang="zh-CN" altLang="zh-CN" sz="2000" dirty="0">
                <a:solidFill>
                  <a:schemeClr val="accent1"/>
                </a:solidFill>
                <a:latin typeface="+mj-ea"/>
                <a:ea typeface="+mj-ea"/>
                <a:cs typeface="+mj-ea"/>
                <a:sym typeface="+mn-ea"/>
              </a:rPr>
              <a:t>（十）机器换人示范应用效果（包括生产效率、运营成本、产品质量、能源消耗、人员用工等方面的变化）。</a:t>
            </a:r>
            <a:endParaRPr lang="zh-CN" altLang="zh-CN" sz="2000" dirty="0">
              <a:solidFill>
                <a:schemeClr val="accent1"/>
              </a:solidFill>
              <a:latin typeface="+mj-ea"/>
              <a:ea typeface="+mj-ea"/>
              <a:cs typeface="+mj-ea"/>
            </a:endParaRPr>
          </a:p>
          <a:p>
            <a:pPr algn="l" eaLnBrk="1" hangingPunct="1">
              <a:lnSpc>
                <a:spcPct val="150000"/>
              </a:lnSpc>
            </a:pPr>
            <a:endParaRPr lang="zh-CN" altLang="zh-CN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endParaRPr lang="zh-CN" altLang="en-US" sz="2800" dirty="0">
              <a:solidFill>
                <a:schemeClr val="accent1"/>
              </a:solidFill>
              <a:latin typeface="阿里巴巴普惠体" panose="00020600040101010101" charset="-122"/>
              <a:ea typeface="阿里巴巴普惠体" panose="00020600040101010101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9" name="Freeform 460"/>
          <p:cNvSpPr>
            <a:spLocks noEditPoints="true"/>
          </p:cNvSpPr>
          <p:nvPr/>
        </p:nvSpPr>
        <p:spPr bwMode="auto">
          <a:xfrm>
            <a:off x="1063625" y="1671613"/>
            <a:ext cx="448886" cy="448886"/>
          </a:xfrm>
          <a:custGeom>
            <a:avLst/>
            <a:gdLst>
              <a:gd name="T0" fmla="*/ 175 w 176"/>
              <a:gd name="T1" fmla="*/ 85 h 176"/>
              <a:gd name="T2" fmla="*/ 144 w 176"/>
              <a:gd name="T3" fmla="*/ 54 h 176"/>
              <a:gd name="T4" fmla="*/ 144 w 176"/>
              <a:gd name="T5" fmla="*/ 12 h 176"/>
              <a:gd name="T6" fmla="*/ 140 w 176"/>
              <a:gd name="T7" fmla="*/ 8 h 176"/>
              <a:gd name="T8" fmla="*/ 116 w 176"/>
              <a:gd name="T9" fmla="*/ 8 h 176"/>
              <a:gd name="T10" fmla="*/ 112 w 176"/>
              <a:gd name="T11" fmla="*/ 12 h 176"/>
              <a:gd name="T12" fmla="*/ 112 w 176"/>
              <a:gd name="T13" fmla="*/ 22 h 176"/>
              <a:gd name="T14" fmla="*/ 91 w 176"/>
              <a:gd name="T15" fmla="*/ 1 h 176"/>
              <a:gd name="T16" fmla="*/ 88 w 176"/>
              <a:gd name="T17" fmla="*/ 0 h 176"/>
              <a:gd name="T18" fmla="*/ 85 w 176"/>
              <a:gd name="T19" fmla="*/ 1 h 176"/>
              <a:gd name="T20" fmla="*/ 1 w 176"/>
              <a:gd name="T21" fmla="*/ 85 h 176"/>
              <a:gd name="T22" fmla="*/ 0 w 176"/>
              <a:gd name="T23" fmla="*/ 88 h 176"/>
              <a:gd name="T24" fmla="*/ 4 w 176"/>
              <a:gd name="T25" fmla="*/ 92 h 176"/>
              <a:gd name="T26" fmla="*/ 7 w 176"/>
              <a:gd name="T27" fmla="*/ 91 h 176"/>
              <a:gd name="T28" fmla="*/ 24 w 176"/>
              <a:gd name="T29" fmla="*/ 74 h 176"/>
              <a:gd name="T30" fmla="*/ 24 w 176"/>
              <a:gd name="T31" fmla="*/ 172 h 176"/>
              <a:gd name="T32" fmla="*/ 28 w 176"/>
              <a:gd name="T33" fmla="*/ 176 h 176"/>
              <a:gd name="T34" fmla="*/ 148 w 176"/>
              <a:gd name="T35" fmla="*/ 176 h 176"/>
              <a:gd name="T36" fmla="*/ 152 w 176"/>
              <a:gd name="T37" fmla="*/ 172 h 176"/>
              <a:gd name="T38" fmla="*/ 152 w 176"/>
              <a:gd name="T39" fmla="*/ 74 h 176"/>
              <a:gd name="T40" fmla="*/ 169 w 176"/>
              <a:gd name="T41" fmla="*/ 91 h 176"/>
              <a:gd name="T42" fmla="*/ 172 w 176"/>
              <a:gd name="T43" fmla="*/ 92 h 176"/>
              <a:gd name="T44" fmla="*/ 176 w 176"/>
              <a:gd name="T45" fmla="*/ 88 h 176"/>
              <a:gd name="T46" fmla="*/ 175 w 176"/>
              <a:gd name="T47" fmla="*/ 85 h 176"/>
              <a:gd name="T48" fmla="*/ 120 w 176"/>
              <a:gd name="T49" fmla="*/ 16 h 176"/>
              <a:gd name="T50" fmla="*/ 136 w 176"/>
              <a:gd name="T51" fmla="*/ 16 h 176"/>
              <a:gd name="T52" fmla="*/ 136 w 176"/>
              <a:gd name="T53" fmla="*/ 46 h 176"/>
              <a:gd name="T54" fmla="*/ 120 w 176"/>
              <a:gd name="T55" fmla="*/ 30 h 176"/>
              <a:gd name="T56" fmla="*/ 120 w 176"/>
              <a:gd name="T57" fmla="*/ 16 h 176"/>
              <a:gd name="T58" fmla="*/ 64 w 176"/>
              <a:gd name="T59" fmla="*/ 168 h 176"/>
              <a:gd name="T60" fmla="*/ 32 w 176"/>
              <a:gd name="T61" fmla="*/ 168 h 176"/>
              <a:gd name="T62" fmla="*/ 32 w 176"/>
              <a:gd name="T63" fmla="*/ 160 h 176"/>
              <a:gd name="T64" fmla="*/ 64 w 176"/>
              <a:gd name="T65" fmla="*/ 160 h 176"/>
              <a:gd name="T66" fmla="*/ 64 w 176"/>
              <a:gd name="T67" fmla="*/ 168 h 176"/>
              <a:gd name="T68" fmla="*/ 104 w 176"/>
              <a:gd name="T69" fmla="*/ 168 h 176"/>
              <a:gd name="T70" fmla="*/ 72 w 176"/>
              <a:gd name="T71" fmla="*/ 168 h 176"/>
              <a:gd name="T72" fmla="*/ 72 w 176"/>
              <a:gd name="T73" fmla="*/ 104 h 176"/>
              <a:gd name="T74" fmla="*/ 104 w 176"/>
              <a:gd name="T75" fmla="*/ 104 h 176"/>
              <a:gd name="T76" fmla="*/ 104 w 176"/>
              <a:gd name="T77" fmla="*/ 168 h 176"/>
              <a:gd name="T78" fmla="*/ 144 w 176"/>
              <a:gd name="T79" fmla="*/ 168 h 176"/>
              <a:gd name="T80" fmla="*/ 112 w 176"/>
              <a:gd name="T81" fmla="*/ 168 h 176"/>
              <a:gd name="T82" fmla="*/ 112 w 176"/>
              <a:gd name="T83" fmla="*/ 160 h 176"/>
              <a:gd name="T84" fmla="*/ 144 w 176"/>
              <a:gd name="T85" fmla="*/ 160 h 176"/>
              <a:gd name="T86" fmla="*/ 144 w 176"/>
              <a:gd name="T87" fmla="*/ 168 h 176"/>
              <a:gd name="T88" fmla="*/ 144 w 176"/>
              <a:gd name="T89" fmla="*/ 152 h 176"/>
              <a:gd name="T90" fmla="*/ 112 w 176"/>
              <a:gd name="T91" fmla="*/ 152 h 176"/>
              <a:gd name="T92" fmla="*/ 112 w 176"/>
              <a:gd name="T93" fmla="*/ 100 h 176"/>
              <a:gd name="T94" fmla="*/ 108 w 176"/>
              <a:gd name="T95" fmla="*/ 96 h 176"/>
              <a:gd name="T96" fmla="*/ 68 w 176"/>
              <a:gd name="T97" fmla="*/ 96 h 176"/>
              <a:gd name="T98" fmla="*/ 64 w 176"/>
              <a:gd name="T99" fmla="*/ 100 h 176"/>
              <a:gd name="T100" fmla="*/ 64 w 176"/>
              <a:gd name="T101" fmla="*/ 152 h 176"/>
              <a:gd name="T102" fmla="*/ 32 w 176"/>
              <a:gd name="T103" fmla="*/ 152 h 176"/>
              <a:gd name="T104" fmla="*/ 32 w 176"/>
              <a:gd name="T105" fmla="*/ 66 h 176"/>
              <a:gd name="T106" fmla="*/ 88 w 176"/>
              <a:gd name="T107" fmla="*/ 10 h 176"/>
              <a:gd name="T108" fmla="*/ 144 w 176"/>
              <a:gd name="T109" fmla="*/ 66 h 176"/>
              <a:gd name="T110" fmla="*/ 144 w 176"/>
              <a:gd name="T111" fmla="*/ 152 h 176"/>
              <a:gd name="T112" fmla="*/ 92 w 176"/>
              <a:gd name="T113" fmla="*/ 144 h 176"/>
              <a:gd name="T114" fmla="*/ 96 w 176"/>
              <a:gd name="T115" fmla="*/ 140 h 176"/>
              <a:gd name="T116" fmla="*/ 92 w 176"/>
              <a:gd name="T117" fmla="*/ 136 h 176"/>
              <a:gd name="T118" fmla="*/ 88 w 176"/>
              <a:gd name="T119" fmla="*/ 140 h 176"/>
              <a:gd name="T120" fmla="*/ 92 w 176"/>
              <a:gd name="T12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6" h="176">
                <a:moveTo>
                  <a:pt x="175" y="85"/>
                </a:moveTo>
                <a:cubicBezTo>
                  <a:pt x="144" y="54"/>
                  <a:pt x="144" y="54"/>
                  <a:pt x="144" y="5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2" y="8"/>
                  <a:pt x="140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4" y="8"/>
                  <a:pt x="112" y="10"/>
                  <a:pt x="112" y="1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1" y="85"/>
                  <a:pt x="1" y="85"/>
                  <a:pt x="1" y="85"/>
                </a:cubicBezTo>
                <a:cubicBezTo>
                  <a:pt x="0" y="86"/>
                  <a:pt x="0" y="87"/>
                  <a:pt x="0" y="88"/>
                </a:cubicBezTo>
                <a:cubicBezTo>
                  <a:pt x="0" y="90"/>
                  <a:pt x="2" y="92"/>
                  <a:pt x="4" y="92"/>
                </a:cubicBezTo>
                <a:cubicBezTo>
                  <a:pt x="5" y="92"/>
                  <a:pt x="6" y="92"/>
                  <a:pt x="7" y="91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50" y="176"/>
                  <a:pt x="152" y="174"/>
                  <a:pt x="152" y="172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70" y="92"/>
                  <a:pt x="171" y="92"/>
                  <a:pt x="172" y="92"/>
                </a:cubicBezTo>
                <a:cubicBezTo>
                  <a:pt x="174" y="92"/>
                  <a:pt x="176" y="90"/>
                  <a:pt x="176" y="88"/>
                </a:cubicBezTo>
                <a:cubicBezTo>
                  <a:pt x="176" y="87"/>
                  <a:pt x="176" y="86"/>
                  <a:pt x="175" y="85"/>
                </a:cubicBezTo>
                <a:close/>
                <a:moveTo>
                  <a:pt x="120" y="16"/>
                </a:moveTo>
                <a:cubicBezTo>
                  <a:pt x="136" y="16"/>
                  <a:pt x="136" y="16"/>
                  <a:pt x="136" y="16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20" y="30"/>
                  <a:pt x="120" y="30"/>
                  <a:pt x="120" y="30"/>
                </a:cubicBezTo>
                <a:lnTo>
                  <a:pt x="120" y="16"/>
                </a:lnTo>
                <a:close/>
                <a:moveTo>
                  <a:pt x="64" y="168"/>
                </a:moveTo>
                <a:cubicBezTo>
                  <a:pt x="32" y="168"/>
                  <a:pt x="32" y="168"/>
                  <a:pt x="32" y="168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168"/>
                </a:lnTo>
                <a:close/>
                <a:moveTo>
                  <a:pt x="104" y="168"/>
                </a:moveTo>
                <a:cubicBezTo>
                  <a:pt x="72" y="168"/>
                  <a:pt x="72" y="168"/>
                  <a:pt x="72" y="168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68"/>
                </a:lnTo>
                <a:close/>
                <a:moveTo>
                  <a:pt x="144" y="168"/>
                </a:moveTo>
                <a:cubicBezTo>
                  <a:pt x="112" y="168"/>
                  <a:pt x="112" y="168"/>
                  <a:pt x="112" y="168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44" y="160"/>
                  <a:pt x="144" y="160"/>
                  <a:pt x="144" y="160"/>
                </a:cubicBezTo>
                <a:lnTo>
                  <a:pt x="144" y="168"/>
                </a:lnTo>
                <a:close/>
                <a:moveTo>
                  <a:pt x="144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8"/>
                  <a:pt x="110" y="96"/>
                  <a:pt x="108" y="96"/>
                </a:cubicBezTo>
                <a:cubicBezTo>
                  <a:pt x="68" y="96"/>
                  <a:pt x="68" y="96"/>
                  <a:pt x="68" y="96"/>
                </a:cubicBezTo>
                <a:cubicBezTo>
                  <a:pt x="66" y="96"/>
                  <a:pt x="64" y="98"/>
                  <a:pt x="64" y="10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66"/>
                  <a:pt x="32" y="66"/>
                  <a:pt x="32" y="66"/>
                </a:cubicBezTo>
                <a:cubicBezTo>
                  <a:pt x="88" y="10"/>
                  <a:pt x="88" y="10"/>
                  <a:pt x="88" y="10"/>
                </a:cubicBezTo>
                <a:cubicBezTo>
                  <a:pt x="144" y="66"/>
                  <a:pt x="144" y="66"/>
                  <a:pt x="144" y="66"/>
                </a:cubicBezTo>
                <a:lnTo>
                  <a:pt x="144" y="152"/>
                </a:lnTo>
                <a:close/>
                <a:moveTo>
                  <a:pt x="92" y="144"/>
                </a:moveTo>
                <a:cubicBezTo>
                  <a:pt x="94" y="144"/>
                  <a:pt x="96" y="142"/>
                  <a:pt x="96" y="140"/>
                </a:cubicBezTo>
                <a:cubicBezTo>
                  <a:pt x="96" y="138"/>
                  <a:pt x="94" y="136"/>
                  <a:pt x="92" y="136"/>
                </a:cubicBezTo>
                <a:cubicBezTo>
                  <a:pt x="90" y="136"/>
                  <a:pt x="88" y="138"/>
                  <a:pt x="88" y="140"/>
                </a:cubicBezTo>
                <a:cubicBezTo>
                  <a:pt x="88" y="142"/>
                  <a:pt x="90" y="144"/>
                  <a:pt x="92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false" compatLnSpc="true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false" advTm="1000">
        <p:wipe/>
      </p:transition>
    </mc:Choice>
    <mc:Fallback>
      <p:transition spd="slow" advClick="false" advTm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true"/>
      <p:bldP spid="24" grpId="0"/>
      <p:bldP spid="29" grpId="0" bldLvl="0" animBg="true"/>
      <p:bldP spid="17" grpId="1" animBg="true"/>
      <p:bldP spid="24" grpId="1"/>
      <p:bldP spid="29" grpId="1" animBg="true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rhfixi">
      <a:majorFont>
        <a:latin typeface="Arial"/>
        <a:ea typeface="阿里巴巴普惠体"/>
        <a:cs typeface=""/>
      </a:majorFont>
      <a:minorFont>
        <a:latin typeface="Arial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WPS 演示</Application>
  <PresentationFormat>宽屏</PresentationFormat>
  <Paragraphs>100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阿里巴巴普惠体</vt:lpstr>
      <vt:lpstr>仿宋_GB2312</vt:lpstr>
      <vt:lpstr>Calibri</vt:lpstr>
      <vt:lpstr>思源宋体 CN Heavy</vt:lpstr>
      <vt:lpstr>方正书宋_GBK</vt:lpstr>
      <vt:lpstr>Segoe UI</vt:lpstr>
      <vt:lpstr>阿里巴巴普惠体 Medium</vt:lpstr>
      <vt:lpstr>思源黑体 CN Normal</vt:lpstr>
      <vt:lpstr>FontAwesome</vt:lpstr>
      <vt:lpstr>等线</vt:lpstr>
      <vt:lpstr>微软雅黑</vt:lpstr>
      <vt:lpstr>Open Sans</vt:lpstr>
      <vt:lpstr>Open Sans</vt:lpstr>
      <vt:lpstr>黑体</vt:lpstr>
      <vt:lpstr>宋体</vt:lpstr>
      <vt:lpstr>Arial Unicode MS</vt:lpstr>
      <vt:lpstr>华文仿宋</vt:lpstr>
      <vt:lpstr>URW Bookman</vt:lpstr>
      <vt:lpstr>DejaVu Sans</vt:lpstr>
      <vt:lpstr>Noto Music</vt:lpstr>
      <vt:lpstr>方正黑体_GBK</vt:lpstr>
      <vt:lpstr>Noto Sans Mono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106</cp:revision>
  <dcterms:created xsi:type="dcterms:W3CDTF">2022-06-23T09:11:05Z</dcterms:created>
  <dcterms:modified xsi:type="dcterms:W3CDTF">2022-06-23T09:11:05Z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085A4AA553F247AD9A215C59B094D747</vt:lpwstr>
  </property>
  <property fmtid="{D5CDD505-2E9C-101B-9397-08002B2CF9AE}" pid="3" name="KSOProductBuildVer">
    <vt:lpwstr>2052-11.8.2.10422</vt:lpwstr>
  </property>
</Properties>
</file>